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7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7" r:id="rId12"/>
    <p:sldId id="268" r:id="rId13"/>
    <p:sldId id="269" r:id="rId14"/>
    <p:sldId id="270" r:id="rId15"/>
    <p:sldId id="272" r:id="rId16"/>
    <p:sldId id="273" r:id="rId17"/>
    <p:sldId id="274" r:id="rId1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2442"/>
    <a:srgbClr val="C82341"/>
    <a:srgbClr val="C4C8C9"/>
    <a:srgbClr val="F958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762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F654CAF3-F675-45A5-B81B-6B7700F02E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DF01FED-9D6A-419D-AAAA-66BB5DC2D5E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59BBFA-F91E-47C9-9DEB-6521C79B90EA}" type="datetimeFigureOut">
              <a:rPr lang="de-AT" smtClean="0"/>
              <a:t>29.06.2021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C5BA13C-61E6-41AB-8D7F-0DFE9160586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8AE1F19-97A2-4DEF-A767-C4EAB7B872B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D95E73-4A60-478F-8253-FA143FB5DFE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85027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12C2F5-6B8A-46B4-8C33-D43779C3310D}" type="datetimeFigureOut">
              <a:rPr lang="de-AT" smtClean="0"/>
              <a:t>29.06.2021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CF4402-F364-4873-AEDA-6D7D20B6929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79572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passt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AF1AC-58FE-4F0F-991B-6CEA25BB2C3B}" type="slidenum">
              <a:rPr lang="de-AT" smtClean="0"/>
              <a:t>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882138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dirty="0"/>
              <a:t>passt</a:t>
            </a:r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AF1AC-58FE-4F0F-991B-6CEA25BB2C3B}" type="slidenum">
              <a:rPr lang="de-AT" smtClean="0"/>
              <a:t>15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306036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dirty="0"/>
              <a:t>passt</a:t>
            </a:r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AF1AC-58FE-4F0F-991B-6CEA25BB2C3B}" type="slidenum">
              <a:rPr lang="de-AT" smtClean="0"/>
              <a:t>16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678753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dirty="0"/>
              <a:t>passt</a:t>
            </a:r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AF1AC-58FE-4F0F-991B-6CEA25BB2C3B}" type="slidenum">
              <a:rPr lang="de-AT" smtClean="0"/>
              <a:t>17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97613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passt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AF1AC-58FE-4F0F-991B-6CEA25BB2C3B}" type="slidenum">
              <a:rPr lang="de-AT" smtClean="0"/>
              <a:t>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629092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dirty="0"/>
              <a:t>passt</a:t>
            </a:r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AF1AC-58FE-4F0F-991B-6CEA25BB2C3B}" type="slidenum">
              <a:rPr lang="de-AT" smtClean="0"/>
              <a:t>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081871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dirty="0"/>
              <a:t>passt</a:t>
            </a:r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AF1AC-58FE-4F0F-991B-6CEA25BB2C3B}" type="slidenum">
              <a:rPr lang="de-AT" smtClean="0"/>
              <a:t>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223599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dirty="0"/>
              <a:t>passt</a:t>
            </a:r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AF1AC-58FE-4F0F-991B-6CEA25BB2C3B}" type="slidenum">
              <a:rPr lang="de-AT" smtClean="0"/>
              <a:t>10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592896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dirty="0"/>
              <a:t>passt</a:t>
            </a:r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AF1AC-58FE-4F0F-991B-6CEA25BB2C3B}" type="slidenum">
              <a:rPr lang="de-AT" smtClean="0"/>
              <a:t>11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322887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dirty="0"/>
              <a:t>passt</a:t>
            </a:r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AF1AC-58FE-4F0F-991B-6CEA25BB2C3B}" type="slidenum">
              <a:rPr lang="de-AT" smtClean="0"/>
              <a:t>12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671118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dirty="0"/>
              <a:t>passt</a:t>
            </a:r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AF1AC-58FE-4F0F-991B-6CEA25BB2C3B}" type="slidenum">
              <a:rPr lang="de-AT" smtClean="0"/>
              <a:t>13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205300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dirty="0"/>
              <a:t>passt</a:t>
            </a:r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AF1AC-58FE-4F0F-991B-6CEA25BB2C3B}" type="slidenum">
              <a:rPr lang="de-AT" smtClean="0"/>
              <a:t>14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58704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7D0FFC-6C42-4C7A-81D5-9B446B7E98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1EE9F74-601E-4037-ADC6-272B2E286B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BD5FE20-B183-441A-8043-5018F008C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3F71F-EEFC-4F06-BBA4-F4D4CA64B4F9}" type="datetimeFigureOut">
              <a:rPr lang="de-AT" smtClean="0"/>
              <a:t>29.06.2021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4DD2E82-C061-4F21-B164-8ADE75F5C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F7799E1-9515-4833-A7BA-AC8013B1D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487E2-9B4F-4879-93E0-56102C588BAC}" type="slidenum">
              <a:rPr lang="de-AT" smtClean="0"/>
              <a:t>‹Nr.›</a:t>
            </a:fld>
            <a:endParaRPr lang="de-AT"/>
          </a:p>
        </p:txBody>
      </p:sp>
      <p:pic>
        <p:nvPicPr>
          <p:cNvPr id="7" name="Grafik 6" descr="R:\02 Grundkompetenzen ab 05-2016\CODES_ATHU\13_Präsentation_Dokumente\Logos\EU_flag_RGB.jpg">
            <a:extLst>
              <a:ext uri="{FF2B5EF4-FFF2-40B4-BE49-F238E27FC236}">
                <a16:creationId xmlns:a16="http://schemas.microsoft.com/office/drawing/2014/main" id="{4776B23D-C9D2-4480-AF47-EBFF9D2B4A87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08" y="99965"/>
            <a:ext cx="1136905" cy="942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5A7C4C16-EE62-4DB8-8CE7-32D663256B9D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547" y="99965"/>
            <a:ext cx="2099945" cy="71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686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D53C05-FCE2-4D20-81FA-851D94ABA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CE563A0-757D-41C0-9FD7-061F3B231C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D89AB20-486B-4B0C-BB62-959007A44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3F71F-EEFC-4F06-BBA4-F4D4CA64B4F9}" type="datetimeFigureOut">
              <a:rPr lang="de-AT" smtClean="0"/>
              <a:t>29.06.2021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28F99FF-CCA8-4B20-A281-12AE166CC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FEE4682-9E4C-4B00-95BB-9208DBB40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487E2-9B4F-4879-93E0-56102C588BA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8568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036FECF4-D501-4C12-8866-AB9840F1D0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B0C39B3-B343-4B40-84EE-C09DABF8AB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47E54A1-39E3-431D-A758-AD13E1302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3F71F-EEFC-4F06-BBA4-F4D4CA64B4F9}" type="datetimeFigureOut">
              <a:rPr lang="de-AT" smtClean="0"/>
              <a:t>29.06.2021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31EF6AF-52B9-4054-9ECC-ED40C9F02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3CE82AE-6823-4D5B-B852-D8270472A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487E2-9B4F-4879-93E0-56102C588BA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64398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220E84-9E2A-4D6F-8D96-6F5071379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AD640DF-3F4A-4FED-9495-C4F58C9622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87EBCB2-D74B-481E-B78F-B356D8C07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3F71F-EEFC-4F06-BBA4-F4D4CA64B4F9}" type="datetimeFigureOut">
              <a:rPr lang="de-AT" smtClean="0"/>
              <a:t>29.06.2021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4DF9CCD-B694-4136-9070-BB533FC32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EF8E3F8-FA0A-4379-9E82-E1E51C741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487E2-9B4F-4879-93E0-56102C588BA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13166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2F6A18-2F81-4D1B-890E-110AE673E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D91502F-EBFB-4200-91D7-2610FA46C5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7012310-1922-44D6-87D4-709F0FE49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3F71F-EEFC-4F06-BBA4-F4D4CA64B4F9}" type="datetimeFigureOut">
              <a:rPr lang="de-AT" smtClean="0"/>
              <a:t>29.06.2021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C186E98-D39F-485F-BE07-503BCED81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420DAEA-66F7-404F-B433-A9DE4D231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487E2-9B4F-4879-93E0-56102C588BA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38240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3715EF-76A3-480C-A99D-008CBD0BF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F433408-5200-4D40-8A02-49702F8042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DFC4164-653C-4CBB-8CE6-4BDC8CD2AD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572D81F-7F04-443A-9E59-DF2FF9847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3F71F-EEFC-4F06-BBA4-F4D4CA64B4F9}" type="datetimeFigureOut">
              <a:rPr lang="de-AT" smtClean="0"/>
              <a:t>29.06.2021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AF3F195-33BB-4308-8F4F-5CEB82FFD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A5AA97F-F3E3-4487-A55A-BFF4334E6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487E2-9B4F-4879-93E0-56102C588BA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94244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AB8935-7DC6-4A74-8259-3D21F2630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A262CFE-8B4B-42A8-9DB4-65FB614B1F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556A787-9009-4B51-8655-F540E653E1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9C4FEC4-1EF4-41E6-87BF-B614092445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67F2EFA-B5CB-477C-A362-6CAC46EE7C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D661D21C-559E-40AA-8BC7-72829CCD7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3F71F-EEFC-4F06-BBA4-F4D4CA64B4F9}" type="datetimeFigureOut">
              <a:rPr lang="de-AT" smtClean="0"/>
              <a:t>29.06.2021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FC94002B-4845-418B-9EF6-9AFDCC345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C3D3D68-5896-432E-9491-095C1D229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487E2-9B4F-4879-93E0-56102C588BA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53585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70C253-FB81-4FF2-B2AD-91C1A36A1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8CF1016-91AA-4768-9DC7-820310BF3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3F71F-EEFC-4F06-BBA4-F4D4CA64B4F9}" type="datetimeFigureOut">
              <a:rPr lang="de-AT" smtClean="0"/>
              <a:t>29.06.2021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CF8A200-21DE-40F0-BC8B-1311A591B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FC3613E-9E60-4C48-99EA-D16A42E21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487E2-9B4F-4879-93E0-56102C588BA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13615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5A6ACA9-052A-49C1-BC20-67EAD6A14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3F71F-EEFC-4F06-BBA4-F4D4CA64B4F9}" type="datetimeFigureOut">
              <a:rPr lang="de-AT" smtClean="0"/>
              <a:t>29.06.2021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1CB11A6-8129-432D-B449-E1A298036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E2DF438-4468-4555-AB01-C36715A10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487E2-9B4F-4879-93E0-56102C588BA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59840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D01D51-CA16-44D3-A682-C9505DA61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1F236BC-1C38-4678-9BDB-190B0EE0B2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7E251DA-90FD-4EA8-A70E-EF7998FC25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A694B7A-CB68-4864-A8F9-EE0A9B91F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3F71F-EEFC-4F06-BBA4-F4D4CA64B4F9}" type="datetimeFigureOut">
              <a:rPr lang="de-AT" smtClean="0"/>
              <a:t>29.06.2021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FEA6580-C7C3-471C-A19F-AB0BB8FD4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9E39916-BEC1-4AEA-BB59-0B4957685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487E2-9B4F-4879-93E0-56102C588BA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59140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804B51-3D6B-48B0-8E43-E784061FF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5CEB0531-5484-46D2-9C9B-FC7EBC3A9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FA07FA4-D968-498C-8F04-72089E3098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80870EC-5A29-490D-BE67-00D133E9A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3F71F-EEFC-4F06-BBA4-F4D4CA64B4F9}" type="datetimeFigureOut">
              <a:rPr lang="de-AT" smtClean="0"/>
              <a:t>29.06.2021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6B6E1A4-3859-4828-B792-3BE4EF2C1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80663CF-F1DA-4900-BEC5-72A10E1D1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487E2-9B4F-4879-93E0-56102C588BA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57418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088745D9-8071-4956-BB17-0F70E3075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1CF0F8E-51A4-45C7-8E2C-53E34213D3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D73D360-259A-476F-830F-FF2B59959D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93F71F-EEFC-4F06-BBA4-F4D4CA64B4F9}" type="datetimeFigureOut">
              <a:rPr lang="de-AT" smtClean="0"/>
              <a:t>29.06.2021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A106011-8B5A-445C-B13F-5A38BB5889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29A43A7-EAB1-4BF6-BF10-6BAA251530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487E2-9B4F-4879-93E0-56102C588BAC}" type="slidenum">
              <a:rPr lang="de-AT" smtClean="0"/>
              <a:t>‹Nr.›</a:t>
            </a:fld>
            <a:endParaRPr lang="de-AT"/>
          </a:p>
        </p:txBody>
      </p:sp>
      <p:pic>
        <p:nvPicPr>
          <p:cNvPr id="7" name="Grafik 6" descr="R:\02 Grundkompetenzen ab 05-2016\CODES_ATHU\13_Präsentation_Dokumente\Logos\EU_flag_RGB.jpg">
            <a:extLst>
              <a:ext uri="{FF2B5EF4-FFF2-40B4-BE49-F238E27FC236}">
                <a16:creationId xmlns:a16="http://schemas.microsoft.com/office/drawing/2014/main" id="{FF1E2A2C-7C30-4E79-B712-F0B0992C58A6}"/>
              </a:ext>
            </a:extLst>
          </p:cNvPr>
          <p:cNvPicPr/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08" y="99965"/>
            <a:ext cx="1136905" cy="942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8832B329-F28E-4DA5-AC36-19CA41D171CD}"/>
              </a:ext>
            </a:extLst>
          </p:cNvPr>
          <p:cNvPicPr/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547" y="99965"/>
            <a:ext cx="2099945" cy="717550"/>
          </a:xfrm>
          <a:prstGeom prst="rect">
            <a:avLst/>
          </a:prstGeom>
        </p:spPr>
      </p:pic>
      <p:sp>
        <p:nvSpPr>
          <p:cNvPr id="9" name="Oval 21">
            <a:extLst>
              <a:ext uri="{FF2B5EF4-FFF2-40B4-BE49-F238E27FC236}">
                <a16:creationId xmlns:a16="http://schemas.microsoft.com/office/drawing/2014/main" id="{5D4C211B-BCBE-43E1-BA3D-97334C881707}"/>
              </a:ext>
            </a:extLst>
          </p:cNvPr>
          <p:cNvSpPr>
            <a:spLocks noChangeAspect="1"/>
          </p:cNvSpPr>
          <p:nvPr userDrawn="1"/>
        </p:nvSpPr>
        <p:spPr>
          <a:xfrm rot="8332717" flipH="1">
            <a:off x="1093120" y="138412"/>
            <a:ext cx="1626438" cy="1368550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accent2">
              <a:alpha val="20000"/>
            </a:schemeClr>
          </a:solidFill>
          <a:ln w="4332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" name="Oval 21">
            <a:extLst>
              <a:ext uri="{FF2B5EF4-FFF2-40B4-BE49-F238E27FC236}">
                <a16:creationId xmlns:a16="http://schemas.microsoft.com/office/drawing/2014/main" id="{8182DEE8-CB74-49E8-8499-CA566E52C7D4}"/>
              </a:ext>
            </a:extLst>
          </p:cNvPr>
          <p:cNvSpPr>
            <a:spLocks noChangeAspect="1"/>
          </p:cNvSpPr>
          <p:nvPr userDrawn="1"/>
        </p:nvSpPr>
        <p:spPr>
          <a:xfrm rot="3427665" flipH="1">
            <a:off x="79498" y="2611626"/>
            <a:ext cx="1900502" cy="1549138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accent2">
              <a:alpha val="20000"/>
            </a:schemeClr>
          </a:solidFill>
          <a:ln w="4332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" name="Oval 21">
            <a:extLst>
              <a:ext uri="{FF2B5EF4-FFF2-40B4-BE49-F238E27FC236}">
                <a16:creationId xmlns:a16="http://schemas.microsoft.com/office/drawing/2014/main" id="{CD020121-E0A1-4DB0-966E-86B3963C581C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9843190" y="4220607"/>
            <a:ext cx="2003983" cy="1674665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accent2">
              <a:alpha val="20000"/>
            </a:schemeClr>
          </a:solidFill>
          <a:ln w="4332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" name="Oval 21">
            <a:extLst>
              <a:ext uri="{FF2B5EF4-FFF2-40B4-BE49-F238E27FC236}">
                <a16:creationId xmlns:a16="http://schemas.microsoft.com/office/drawing/2014/main" id="{B300F3E5-2528-4855-98E8-72A1CC94DEA5}"/>
              </a:ext>
            </a:extLst>
          </p:cNvPr>
          <p:cNvSpPr>
            <a:spLocks noChangeAspect="1"/>
          </p:cNvSpPr>
          <p:nvPr userDrawn="1"/>
        </p:nvSpPr>
        <p:spPr>
          <a:xfrm rot="16200000" flipH="1">
            <a:off x="3534091" y="4406431"/>
            <a:ext cx="1954523" cy="1595536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accent2">
              <a:alpha val="20000"/>
            </a:schemeClr>
          </a:solidFill>
          <a:ln w="4332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" name="Oval 21">
            <a:extLst>
              <a:ext uri="{FF2B5EF4-FFF2-40B4-BE49-F238E27FC236}">
                <a16:creationId xmlns:a16="http://schemas.microsoft.com/office/drawing/2014/main" id="{CBB526F6-6811-4EDF-A6E5-1C729EC86CF3}"/>
              </a:ext>
            </a:extLst>
          </p:cNvPr>
          <p:cNvSpPr>
            <a:spLocks noChangeAspect="1"/>
          </p:cNvSpPr>
          <p:nvPr userDrawn="1"/>
        </p:nvSpPr>
        <p:spPr>
          <a:xfrm rot="17676271" flipH="1">
            <a:off x="10448344" y="1462041"/>
            <a:ext cx="1097621" cy="821881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accent2">
              <a:alpha val="20000"/>
            </a:schemeClr>
          </a:solidFill>
          <a:ln w="4332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" name="Oval 21">
            <a:extLst>
              <a:ext uri="{FF2B5EF4-FFF2-40B4-BE49-F238E27FC236}">
                <a16:creationId xmlns:a16="http://schemas.microsoft.com/office/drawing/2014/main" id="{1CE42EC1-995F-4391-98FF-F804D0438EEF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1542860" y="4981957"/>
            <a:ext cx="1426110" cy="1229848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accent2">
              <a:alpha val="20000"/>
            </a:schemeClr>
          </a:solidFill>
          <a:ln w="4332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" name="Oval 21">
            <a:extLst>
              <a:ext uri="{FF2B5EF4-FFF2-40B4-BE49-F238E27FC236}">
                <a16:creationId xmlns:a16="http://schemas.microsoft.com/office/drawing/2014/main" id="{0956EA34-2F9E-4972-A0D9-C90DD27FE7B1}"/>
              </a:ext>
            </a:extLst>
          </p:cNvPr>
          <p:cNvSpPr>
            <a:spLocks noChangeAspect="1"/>
          </p:cNvSpPr>
          <p:nvPr userDrawn="1"/>
        </p:nvSpPr>
        <p:spPr>
          <a:xfrm rot="11385498" flipH="1">
            <a:off x="4839272" y="395688"/>
            <a:ext cx="1209783" cy="905866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accent2">
              <a:alpha val="20000"/>
            </a:schemeClr>
          </a:solidFill>
          <a:ln w="4332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6" name="Oval 21">
            <a:extLst>
              <a:ext uri="{FF2B5EF4-FFF2-40B4-BE49-F238E27FC236}">
                <a16:creationId xmlns:a16="http://schemas.microsoft.com/office/drawing/2014/main" id="{BE0CD189-CE66-436F-ADB5-FC10591CDBB8}"/>
              </a:ext>
            </a:extLst>
          </p:cNvPr>
          <p:cNvSpPr>
            <a:spLocks noChangeAspect="1"/>
          </p:cNvSpPr>
          <p:nvPr userDrawn="1"/>
        </p:nvSpPr>
        <p:spPr>
          <a:xfrm rot="2554570" flipH="1">
            <a:off x="6171977" y="2644866"/>
            <a:ext cx="2003983" cy="1674665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accent2">
              <a:alpha val="20000"/>
            </a:schemeClr>
          </a:solidFill>
          <a:ln w="4332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501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8" r:id="rId1"/>
    <p:sldLayoutId id="2147483969" r:id="rId2"/>
    <p:sldLayoutId id="2147483970" r:id="rId3"/>
    <p:sldLayoutId id="2147483971" r:id="rId4"/>
    <p:sldLayoutId id="2147483972" r:id="rId5"/>
    <p:sldLayoutId id="2147483973" r:id="rId6"/>
    <p:sldLayoutId id="2147483974" r:id="rId7"/>
    <p:sldLayoutId id="2147483975" r:id="rId8"/>
    <p:sldLayoutId id="2147483976" r:id="rId9"/>
    <p:sldLayoutId id="2147483977" r:id="rId10"/>
    <p:sldLayoutId id="21474839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9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image" Target="../media/image33.png"/><Relationship Id="rId4" Type="http://schemas.openxmlformats.org/officeDocument/2006/relationships/slide" Target="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450977" y="1423200"/>
            <a:ext cx="9217023" cy="2616199"/>
          </a:xfrm>
        </p:spPr>
        <p:txBody>
          <a:bodyPr>
            <a:normAutofit/>
          </a:bodyPr>
          <a:lstStyle/>
          <a:p>
            <a:r>
              <a:rPr lang="de-AT" dirty="0"/>
              <a:t>Ein kleiner Einblick in den Beruf METALLBEARBEITUNG</a:t>
            </a:r>
          </a:p>
        </p:txBody>
      </p:sp>
      <p:sp>
        <p:nvSpPr>
          <p:cNvPr id="5" name="Untertitel 4">
            <a:extLst>
              <a:ext uri="{FF2B5EF4-FFF2-40B4-BE49-F238E27FC236}">
                <a16:creationId xmlns:a16="http://schemas.microsoft.com/office/drawing/2014/main" id="{45DD0F79-1446-424E-82DF-99731755E0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39398"/>
            <a:ext cx="9144000" cy="1218401"/>
          </a:xfrm>
        </p:spPr>
        <p:txBody>
          <a:bodyPr>
            <a:normAutofit/>
          </a:bodyPr>
          <a:lstStyle/>
          <a:p>
            <a:r>
              <a:rPr lang="de-AT" sz="3600" dirty="0"/>
              <a:t>Der/die „klassische“ Schlosser*in</a:t>
            </a:r>
          </a:p>
        </p:txBody>
      </p:sp>
    </p:spTree>
    <p:extLst>
      <p:ext uri="{BB962C8B-B14F-4D97-AF65-F5344CB8AC3E}">
        <p14:creationId xmlns:p14="http://schemas.microsoft.com/office/powerpoint/2010/main" val="3073987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19847" y="191920"/>
            <a:ext cx="10290048" cy="1293028"/>
          </a:xfrm>
        </p:spPr>
        <p:txBody>
          <a:bodyPr>
            <a:noAutofit/>
          </a:bodyPr>
          <a:lstStyle/>
          <a:p>
            <a:r>
              <a:rPr lang="de-AT" sz="4400" b="1" dirty="0"/>
              <a:t>Bilder aus dem echten Leben</a:t>
            </a:r>
            <a:endParaRPr lang="de-AT" sz="5400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382984">
            <a:off x="801273" y="1390632"/>
            <a:ext cx="5961185" cy="575017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085">
            <a:off x="7893676" y="1377893"/>
            <a:ext cx="3248803" cy="577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16077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19847" y="191920"/>
            <a:ext cx="10290048" cy="1293028"/>
          </a:xfrm>
        </p:spPr>
        <p:txBody>
          <a:bodyPr>
            <a:noAutofit/>
          </a:bodyPr>
          <a:lstStyle/>
          <a:p>
            <a:r>
              <a:rPr lang="de-AT" sz="4400" b="1" dirty="0"/>
              <a:t>Bilder aus dem echten Leben</a:t>
            </a:r>
            <a:endParaRPr lang="de-AT" sz="5400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02869" y="1484948"/>
            <a:ext cx="8108284" cy="5706537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8331">
            <a:off x="-1016986" y="1633983"/>
            <a:ext cx="6973824" cy="5218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96091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19847" y="191920"/>
            <a:ext cx="10290048" cy="1293028"/>
          </a:xfrm>
        </p:spPr>
        <p:txBody>
          <a:bodyPr>
            <a:noAutofit/>
          </a:bodyPr>
          <a:lstStyle/>
          <a:p>
            <a:r>
              <a:rPr lang="de-AT" sz="4400" b="1" dirty="0"/>
              <a:t>Bilder aus dem echten Leben</a:t>
            </a:r>
            <a:endParaRPr lang="de-AT" sz="54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1115">
            <a:off x="5823221" y="2184661"/>
            <a:ext cx="7058025" cy="3971925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71813">
            <a:off x="-213898" y="2051429"/>
            <a:ext cx="6611394" cy="371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90802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19847" y="191920"/>
            <a:ext cx="10290048" cy="1293028"/>
          </a:xfrm>
        </p:spPr>
        <p:txBody>
          <a:bodyPr>
            <a:noAutofit/>
          </a:bodyPr>
          <a:lstStyle/>
          <a:p>
            <a:r>
              <a:rPr lang="de-AT" sz="4400" b="1" dirty="0"/>
              <a:t>Bilder aus dem echten Leben</a:t>
            </a:r>
            <a:endParaRPr lang="de-AT" sz="5400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5513">
            <a:off x="7271756" y="1472293"/>
            <a:ext cx="4261168" cy="5952226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918" y="1274902"/>
            <a:ext cx="3446778" cy="5583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21383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19847" y="191920"/>
            <a:ext cx="10290048" cy="1293028"/>
          </a:xfrm>
        </p:spPr>
        <p:txBody>
          <a:bodyPr>
            <a:noAutofit/>
          </a:bodyPr>
          <a:lstStyle/>
          <a:p>
            <a:r>
              <a:rPr lang="de-AT" sz="4400" b="1" dirty="0"/>
              <a:t>Bilder aus dem echten Leben</a:t>
            </a:r>
            <a:endParaRPr lang="de-AT" sz="54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41988">
            <a:off x="495645" y="1802116"/>
            <a:ext cx="5497901" cy="4123426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1839">
            <a:off x="6636389" y="1945715"/>
            <a:ext cx="5196874" cy="389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6743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19847" y="191920"/>
            <a:ext cx="10290048" cy="1293028"/>
          </a:xfrm>
        </p:spPr>
        <p:txBody>
          <a:bodyPr>
            <a:noAutofit/>
          </a:bodyPr>
          <a:lstStyle/>
          <a:p>
            <a:r>
              <a:rPr lang="de-AT" sz="4400" b="1" dirty="0"/>
              <a:t>Bilder aus dem echten Leben</a:t>
            </a:r>
            <a:endParaRPr lang="de-AT" sz="54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439">
            <a:off x="207460" y="1923690"/>
            <a:ext cx="6518268" cy="4503942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014" y="1728527"/>
            <a:ext cx="5546190" cy="4527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23819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19847" y="191920"/>
            <a:ext cx="10290048" cy="1293028"/>
          </a:xfrm>
        </p:spPr>
        <p:txBody>
          <a:bodyPr>
            <a:noAutofit/>
          </a:bodyPr>
          <a:lstStyle/>
          <a:p>
            <a:r>
              <a:rPr lang="de-AT" sz="4400" b="1" dirty="0"/>
              <a:t>Bilder aus dem echten Leben</a:t>
            </a:r>
            <a:endParaRPr lang="de-AT" sz="54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6487">
            <a:off x="280380" y="1552755"/>
            <a:ext cx="6991687" cy="4666995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9588">
            <a:off x="7842398" y="1163396"/>
            <a:ext cx="3932832" cy="5925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51562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F1F27DFB-7EE5-47E3-873B-9430A2671E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AT" sz="8000" b="1" dirty="0"/>
              <a:t>Metall ist überall!</a:t>
            </a:r>
          </a:p>
        </p:txBody>
      </p:sp>
      <p:sp>
        <p:nvSpPr>
          <p:cNvPr id="8" name="Untertitel 7">
            <a:extLst>
              <a:ext uri="{FF2B5EF4-FFF2-40B4-BE49-F238E27FC236}">
                <a16:creationId xmlns:a16="http://schemas.microsoft.com/office/drawing/2014/main" id="{C9DBF360-554C-439E-987A-6FC366CDBC4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39156409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2"/>
          <p:cNvSpPr>
            <a:spLocks noGrp="1"/>
          </p:cNvSpPr>
          <p:nvPr>
            <p:ph idx="1"/>
          </p:nvPr>
        </p:nvSpPr>
        <p:spPr>
          <a:xfrm>
            <a:off x="1644470" y="1397471"/>
            <a:ext cx="10134600" cy="19839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AT" sz="3600" b="1" dirty="0"/>
              <a:t>Kurz und einfach</a:t>
            </a:r>
            <a:endParaRPr lang="de-AT" sz="3600" dirty="0"/>
          </a:p>
          <a:p>
            <a:r>
              <a:rPr lang="de-AT" sz="3200" dirty="0"/>
              <a:t>Metallbearbeiter*innen bearbeiten mit verschiedenen Werkzeugen und Maschinen den </a:t>
            </a:r>
            <a:r>
              <a:rPr lang="de-AT" sz="3200" b="1" dirty="0"/>
              <a:t>Werkstoff Metall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864" y="4960188"/>
            <a:ext cx="1190767" cy="1190767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4841">
            <a:off x="7706323" y="4123426"/>
            <a:ext cx="1068178" cy="1068178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8386" y="4038741"/>
            <a:ext cx="1186628" cy="1186628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1177">
            <a:off x="6812118" y="3739972"/>
            <a:ext cx="1156261" cy="1156261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02883">
            <a:off x="8030351" y="5380604"/>
            <a:ext cx="874216" cy="874216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041" y="3837080"/>
            <a:ext cx="1762478" cy="1762478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BABB9DCF-109B-40AB-8F93-CD21B10E8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9238" y="438225"/>
            <a:ext cx="10808898" cy="953219"/>
          </a:xfrm>
        </p:spPr>
        <p:txBody>
          <a:bodyPr>
            <a:noAutofit/>
          </a:bodyPr>
          <a:lstStyle/>
          <a:p>
            <a:r>
              <a:rPr lang="de-AT" sz="4400" b="1" cap="all" dirty="0"/>
              <a:t>Was machen </a:t>
            </a:r>
            <a:br>
              <a:rPr lang="de-AT" sz="4400" b="1" cap="all" dirty="0"/>
            </a:br>
            <a:r>
              <a:rPr lang="de-AT" sz="4400" b="1" cap="all" dirty="0"/>
              <a:t>Metallbearbeiter*Innen überhaupt?</a:t>
            </a:r>
          </a:p>
        </p:txBody>
      </p:sp>
    </p:spTree>
    <p:extLst>
      <p:ext uri="{BB962C8B-B14F-4D97-AF65-F5344CB8AC3E}">
        <p14:creationId xmlns:p14="http://schemas.microsoft.com/office/powerpoint/2010/main" val="901302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ieren 5"/>
          <p:cNvGrpSpPr/>
          <p:nvPr/>
        </p:nvGrpSpPr>
        <p:grpSpPr>
          <a:xfrm>
            <a:off x="8291889" y="1000298"/>
            <a:ext cx="4939674" cy="4268714"/>
            <a:chOff x="8291889" y="1000298"/>
            <a:chExt cx="4939674" cy="4268714"/>
          </a:xfrm>
        </p:grpSpPr>
        <p:sp>
          <p:nvSpPr>
            <p:cNvPr id="3" name="Sehne 2"/>
            <p:cNvSpPr/>
            <p:nvPr/>
          </p:nvSpPr>
          <p:spPr>
            <a:xfrm>
              <a:off x="8291889" y="1000298"/>
              <a:ext cx="4939674" cy="2680400"/>
            </a:xfrm>
            <a:prstGeom prst="chord">
              <a:avLst>
                <a:gd name="adj1" fmla="val 10785285"/>
                <a:gd name="adj2" fmla="val 21560791"/>
              </a:avLst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2" name="Rechteck 1"/>
            <p:cNvSpPr/>
            <p:nvPr/>
          </p:nvSpPr>
          <p:spPr>
            <a:xfrm>
              <a:off x="10729055" y="2318994"/>
              <a:ext cx="129839" cy="2950018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pic>
        <p:nvPicPr>
          <p:cNvPr id="13" name="Grafik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426" y="3928390"/>
            <a:ext cx="1440000" cy="1440000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133" y="4243032"/>
            <a:ext cx="1440000" cy="1440000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354" y="3928390"/>
            <a:ext cx="1440000" cy="1440000"/>
          </a:xfrm>
          <a:prstGeom prst="rect">
            <a:avLst/>
          </a:prstGeom>
        </p:spPr>
      </p:pic>
      <p:sp>
        <p:nvSpPr>
          <p:cNvPr id="16" name="Rechteck 15"/>
          <p:cNvSpPr/>
          <p:nvPr/>
        </p:nvSpPr>
        <p:spPr>
          <a:xfrm>
            <a:off x="2656344" y="3318236"/>
            <a:ext cx="2160000" cy="1979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19" name="Gruppieren 18"/>
          <p:cNvGrpSpPr/>
          <p:nvPr/>
        </p:nvGrpSpPr>
        <p:grpSpPr>
          <a:xfrm>
            <a:off x="2656344" y="4585059"/>
            <a:ext cx="2244844" cy="197962"/>
            <a:chOff x="5374535" y="5877706"/>
            <a:chExt cx="2244844" cy="197962"/>
          </a:xfrm>
          <a:solidFill>
            <a:schemeClr val="bg1">
              <a:lumMod val="50000"/>
            </a:schemeClr>
          </a:solidFill>
        </p:grpSpPr>
        <p:sp>
          <p:nvSpPr>
            <p:cNvPr id="17" name="Rechteck 16"/>
            <p:cNvSpPr/>
            <p:nvPr/>
          </p:nvSpPr>
          <p:spPr>
            <a:xfrm>
              <a:off x="5374535" y="5877706"/>
              <a:ext cx="1080000" cy="197962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8" name="Rechteck 17"/>
            <p:cNvSpPr/>
            <p:nvPr/>
          </p:nvSpPr>
          <p:spPr>
            <a:xfrm>
              <a:off x="6539379" y="5877706"/>
              <a:ext cx="1080000" cy="197962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sp>
        <p:nvSpPr>
          <p:cNvPr id="21" name="Rechteck 20"/>
          <p:cNvSpPr/>
          <p:nvPr/>
        </p:nvSpPr>
        <p:spPr>
          <a:xfrm>
            <a:off x="2656344" y="6300739"/>
            <a:ext cx="1080000" cy="1979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2" name="Rechteck 21"/>
          <p:cNvSpPr/>
          <p:nvPr/>
        </p:nvSpPr>
        <p:spPr>
          <a:xfrm>
            <a:off x="3821188" y="6300739"/>
            <a:ext cx="1080000" cy="1979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3" name="Rechteck 22"/>
          <p:cNvSpPr/>
          <p:nvPr/>
        </p:nvSpPr>
        <p:spPr>
          <a:xfrm rot="16200000">
            <a:off x="5379500" y="6200165"/>
            <a:ext cx="1080000" cy="1979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31" name="Gruppieren 30"/>
          <p:cNvGrpSpPr/>
          <p:nvPr/>
        </p:nvGrpSpPr>
        <p:grpSpPr>
          <a:xfrm>
            <a:off x="5819725" y="4050491"/>
            <a:ext cx="1033110" cy="1449777"/>
            <a:chOff x="9917438" y="4706560"/>
            <a:chExt cx="1033110" cy="1449777"/>
          </a:xfrm>
          <a:solidFill>
            <a:schemeClr val="bg1">
              <a:lumMod val="50000"/>
            </a:schemeClr>
          </a:solidFill>
        </p:grpSpPr>
        <p:sp>
          <p:nvSpPr>
            <p:cNvPr id="26" name="Halbbogen 25"/>
            <p:cNvSpPr/>
            <p:nvPr/>
          </p:nvSpPr>
          <p:spPr>
            <a:xfrm rot="10800000">
              <a:off x="9917438" y="5416782"/>
              <a:ext cx="1033110" cy="739555"/>
            </a:xfrm>
            <a:prstGeom prst="blockArc">
              <a:avLst>
                <a:gd name="adj1" fmla="val 10800000"/>
                <a:gd name="adj2" fmla="val 101291"/>
                <a:gd name="adj3" fmla="val 26577"/>
              </a:avLst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29" name="Rechteck 28"/>
            <p:cNvSpPr/>
            <p:nvPr/>
          </p:nvSpPr>
          <p:spPr>
            <a:xfrm rot="16200000">
              <a:off x="9476419" y="5147579"/>
              <a:ext cx="1080000" cy="197962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0" name="Rechteck 29"/>
            <p:cNvSpPr/>
            <p:nvPr/>
          </p:nvSpPr>
          <p:spPr>
            <a:xfrm>
              <a:off x="9938510" y="5688992"/>
              <a:ext cx="157990" cy="12819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36" name="Gruppieren 35"/>
          <p:cNvGrpSpPr/>
          <p:nvPr/>
        </p:nvGrpSpPr>
        <p:grpSpPr>
          <a:xfrm rot="5400000">
            <a:off x="5828167" y="3071133"/>
            <a:ext cx="1033110" cy="1449777"/>
            <a:chOff x="9917438" y="4706560"/>
            <a:chExt cx="1033110" cy="1449777"/>
          </a:xfrm>
          <a:solidFill>
            <a:schemeClr val="bg1">
              <a:lumMod val="50000"/>
            </a:schemeClr>
          </a:solidFill>
        </p:grpSpPr>
        <p:sp>
          <p:nvSpPr>
            <p:cNvPr id="37" name="Halbbogen 36"/>
            <p:cNvSpPr/>
            <p:nvPr/>
          </p:nvSpPr>
          <p:spPr>
            <a:xfrm rot="10800000">
              <a:off x="9917438" y="5416782"/>
              <a:ext cx="1033110" cy="739555"/>
            </a:xfrm>
            <a:prstGeom prst="blockArc">
              <a:avLst>
                <a:gd name="adj1" fmla="val 10800000"/>
                <a:gd name="adj2" fmla="val 101291"/>
                <a:gd name="adj3" fmla="val 26577"/>
              </a:avLst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8" name="Rechteck 37"/>
            <p:cNvSpPr/>
            <p:nvPr/>
          </p:nvSpPr>
          <p:spPr>
            <a:xfrm rot="16200000">
              <a:off x="9476420" y="5147579"/>
              <a:ext cx="1080000" cy="197962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9" name="Rechteck 38"/>
            <p:cNvSpPr/>
            <p:nvPr/>
          </p:nvSpPr>
          <p:spPr>
            <a:xfrm>
              <a:off x="9938510" y="5688992"/>
              <a:ext cx="157990" cy="12819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40" name="Gruppieren 39"/>
          <p:cNvGrpSpPr/>
          <p:nvPr/>
        </p:nvGrpSpPr>
        <p:grpSpPr>
          <a:xfrm rot="5400000">
            <a:off x="8514574" y="3075085"/>
            <a:ext cx="1033110" cy="1449777"/>
            <a:chOff x="9917438" y="4706560"/>
            <a:chExt cx="1033110" cy="1449777"/>
          </a:xfrm>
          <a:solidFill>
            <a:schemeClr val="bg1">
              <a:lumMod val="50000"/>
            </a:schemeClr>
          </a:solidFill>
        </p:grpSpPr>
        <p:sp>
          <p:nvSpPr>
            <p:cNvPr id="41" name="Halbbogen 40"/>
            <p:cNvSpPr/>
            <p:nvPr/>
          </p:nvSpPr>
          <p:spPr>
            <a:xfrm rot="10800000">
              <a:off x="9917438" y="5416782"/>
              <a:ext cx="1033110" cy="739555"/>
            </a:xfrm>
            <a:prstGeom prst="blockArc">
              <a:avLst>
                <a:gd name="adj1" fmla="val 10800000"/>
                <a:gd name="adj2" fmla="val 101291"/>
                <a:gd name="adj3" fmla="val 26577"/>
              </a:avLst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42" name="Rechteck 41"/>
            <p:cNvSpPr/>
            <p:nvPr/>
          </p:nvSpPr>
          <p:spPr>
            <a:xfrm rot="16200000">
              <a:off x="9476421" y="5147579"/>
              <a:ext cx="1080000" cy="197962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43" name="Rechteck 42"/>
            <p:cNvSpPr/>
            <p:nvPr/>
          </p:nvSpPr>
          <p:spPr>
            <a:xfrm>
              <a:off x="9938510" y="5688992"/>
              <a:ext cx="157990" cy="12819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49" name="Gruppieren 48"/>
          <p:cNvGrpSpPr/>
          <p:nvPr/>
        </p:nvGrpSpPr>
        <p:grpSpPr>
          <a:xfrm>
            <a:off x="8320906" y="5167666"/>
            <a:ext cx="1449777" cy="1033110"/>
            <a:chOff x="8320906" y="5167666"/>
            <a:chExt cx="1449777" cy="1033110"/>
          </a:xfrm>
        </p:grpSpPr>
        <p:grpSp>
          <p:nvGrpSpPr>
            <p:cNvPr id="44" name="Gruppieren 43"/>
            <p:cNvGrpSpPr/>
            <p:nvPr/>
          </p:nvGrpSpPr>
          <p:grpSpPr>
            <a:xfrm rot="5400000">
              <a:off x="8529240" y="4959332"/>
              <a:ext cx="1033110" cy="1449777"/>
              <a:chOff x="9917438" y="4706560"/>
              <a:chExt cx="1033110" cy="1449777"/>
            </a:xfrm>
          </p:grpSpPr>
          <p:sp>
            <p:nvSpPr>
              <p:cNvPr id="45" name="Halbbogen 44"/>
              <p:cNvSpPr/>
              <p:nvPr/>
            </p:nvSpPr>
            <p:spPr>
              <a:xfrm rot="10800000">
                <a:off x="9917438" y="5416782"/>
                <a:ext cx="1033110" cy="739555"/>
              </a:xfrm>
              <a:prstGeom prst="blockArc">
                <a:avLst>
                  <a:gd name="adj1" fmla="val 10800000"/>
                  <a:gd name="adj2" fmla="val 101291"/>
                  <a:gd name="adj3" fmla="val 26577"/>
                </a:avLst>
              </a:prstGeom>
              <a:solidFill>
                <a:schemeClr val="bg1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46" name="Rechteck 45"/>
              <p:cNvSpPr/>
              <p:nvPr/>
            </p:nvSpPr>
            <p:spPr>
              <a:xfrm rot="16200000">
                <a:off x="9476421" y="5147579"/>
                <a:ext cx="1080000" cy="19796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47" name="Rechteck 46"/>
              <p:cNvSpPr/>
              <p:nvPr/>
            </p:nvSpPr>
            <p:spPr>
              <a:xfrm>
                <a:off x="9938510" y="5688992"/>
                <a:ext cx="157990" cy="128194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</p:grpSp>
        <p:sp>
          <p:nvSpPr>
            <p:cNvPr id="48" name="Ellipse 47"/>
            <p:cNvSpPr/>
            <p:nvPr/>
          </p:nvSpPr>
          <p:spPr>
            <a:xfrm>
              <a:off x="9282603" y="5192422"/>
              <a:ext cx="152400" cy="144780"/>
            </a:xfrm>
            <a:prstGeom prst="ellipse">
              <a:avLst/>
            </a:prstGeom>
            <a:solidFill>
              <a:srgbClr val="C4C8C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50" name="Gruppieren 49"/>
          <p:cNvGrpSpPr/>
          <p:nvPr/>
        </p:nvGrpSpPr>
        <p:grpSpPr>
          <a:xfrm rot="16200000">
            <a:off x="10481024" y="5498545"/>
            <a:ext cx="1449777" cy="1033110"/>
            <a:chOff x="8320906" y="5167666"/>
            <a:chExt cx="1449777" cy="1033110"/>
          </a:xfrm>
        </p:grpSpPr>
        <p:grpSp>
          <p:nvGrpSpPr>
            <p:cNvPr id="51" name="Gruppieren 50"/>
            <p:cNvGrpSpPr/>
            <p:nvPr/>
          </p:nvGrpSpPr>
          <p:grpSpPr>
            <a:xfrm rot="5400000">
              <a:off x="8529240" y="4959332"/>
              <a:ext cx="1033110" cy="1449777"/>
              <a:chOff x="9917438" y="4706560"/>
              <a:chExt cx="1033110" cy="1449777"/>
            </a:xfrm>
          </p:grpSpPr>
          <p:sp>
            <p:nvSpPr>
              <p:cNvPr id="53" name="Halbbogen 52"/>
              <p:cNvSpPr/>
              <p:nvPr/>
            </p:nvSpPr>
            <p:spPr>
              <a:xfrm rot="10800000">
                <a:off x="9917438" y="5416782"/>
                <a:ext cx="1033110" cy="739555"/>
              </a:xfrm>
              <a:prstGeom prst="blockArc">
                <a:avLst>
                  <a:gd name="adj1" fmla="val 10800000"/>
                  <a:gd name="adj2" fmla="val 101291"/>
                  <a:gd name="adj3" fmla="val 26577"/>
                </a:avLst>
              </a:prstGeom>
              <a:solidFill>
                <a:schemeClr val="bg1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54" name="Rechteck 53"/>
              <p:cNvSpPr/>
              <p:nvPr/>
            </p:nvSpPr>
            <p:spPr>
              <a:xfrm rot="16200000">
                <a:off x="9476421" y="5147579"/>
                <a:ext cx="1080000" cy="19796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55" name="Rechteck 54"/>
              <p:cNvSpPr/>
              <p:nvPr/>
            </p:nvSpPr>
            <p:spPr>
              <a:xfrm>
                <a:off x="9938510" y="5688992"/>
                <a:ext cx="157990" cy="128194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</p:grpSp>
        <p:sp>
          <p:nvSpPr>
            <p:cNvPr id="52" name="Ellipse 51"/>
            <p:cNvSpPr/>
            <p:nvPr/>
          </p:nvSpPr>
          <p:spPr>
            <a:xfrm>
              <a:off x="9282603" y="5192422"/>
              <a:ext cx="152400" cy="144780"/>
            </a:xfrm>
            <a:prstGeom prst="ellipse">
              <a:avLst/>
            </a:prstGeom>
            <a:solidFill>
              <a:srgbClr val="C4C8C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sp>
        <p:nvSpPr>
          <p:cNvPr id="4" name="Inhaltsplatzhalter 2"/>
          <p:cNvSpPr>
            <a:spLocks noGrp="1"/>
          </p:cNvSpPr>
          <p:nvPr>
            <p:ph idx="1"/>
          </p:nvPr>
        </p:nvSpPr>
        <p:spPr>
          <a:xfrm>
            <a:off x="1644470" y="1397472"/>
            <a:ext cx="10134600" cy="20501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AT" sz="3600" b="1" dirty="0"/>
              <a:t>Ein wenig genauer</a:t>
            </a:r>
            <a:endParaRPr lang="de-AT" sz="3600" dirty="0"/>
          </a:p>
          <a:p>
            <a:r>
              <a:rPr lang="de-AT" sz="3200" dirty="0"/>
              <a:t>Mit verschiedenen Werkzeugen und Maschinen, bauen und reparieren Metallbearbeiter*innen Teile und Geräte.</a:t>
            </a:r>
            <a:endParaRPr lang="de-AT" sz="3200" b="1" dirty="0"/>
          </a:p>
        </p:txBody>
      </p:sp>
      <p:sp>
        <p:nvSpPr>
          <p:cNvPr id="56" name="Titel 1">
            <a:extLst>
              <a:ext uri="{FF2B5EF4-FFF2-40B4-BE49-F238E27FC236}">
                <a16:creationId xmlns:a16="http://schemas.microsoft.com/office/drawing/2014/main" id="{1355DDCB-5F0D-4ED6-9254-4A8586808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9238" y="438225"/>
            <a:ext cx="10808898" cy="953219"/>
          </a:xfrm>
        </p:spPr>
        <p:txBody>
          <a:bodyPr>
            <a:noAutofit/>
          </a:bodyPr>
          <a:lstStyle/>
          <a:p>
            <a:r>
              <a:rPr lang="de-AT" sz="4400" b="1" cap="all" dirty="0"/>
              <a:t>Was machen </a:t>
            </a:r>
            <a:br>
              <a:rPr lang="de-AT" sz="4400" b="1" cap="all" dirty="0"/>
            </a:br>
            <a:r>
              <a:rPr lang="de-AT" sz="4400" b="1" cap="all" dirty="0"/>
              <a:t>Metallbearbeiter*Innen überhaupt?</a:t>
            </a:r>
          </a:p>
        </p:txBody>
      </p:sp>
    </p:spTree>
    <p:extLst>
      <p:ext uri="{BB962C8B-B14F-4D97-AF65-F5344CB8AC3E}">
        <p14:creationId xmlns:p14="http://schemas.microsoft.com/office/powerpoint/2010/main" val="3430623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85185E-6 L 0.00143 0.1849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9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7 L 4.16667E-6 0.2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85185E-6 L 0.12761 -0.01435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80" y="-718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0"/>
                            </p:stCondLst>
                            <p:childTnLst>
                              <p:par>
                                <p:cTn id="46" presetID="8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500"/>
                            </p:stCondLst>
                            <p:childTnLst>
                              <p:par>
                                <p:cTn id="49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9500"/>
                            </p:stCondLst>
                            <p:childTnLst>
                              <p:par>
                                <p:cTn id="54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1.48148E-6 L 3.125E-6 -0.25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1500"/>
                            </p:stCondLst>
                            <p:childTnLst>
                              <p:par>
                                <p:cTn id="5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7037E-6 L -0.00013 -0.142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3500"/>
                            </p:stCondLst>
                            <p:childTnLst>
                              <p:par>
                                <p:cTn id="6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500"/>
                            </p:stCondLst>
                            <p:childTnLst>
                              <p:par>
                                <p:cTn id="6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6000"/>
                            </p:stCondLst>
                            <p:childTnLst>
                              <p:par>
                                <p:cTn id="7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22222E-6 L 0.21927 -0.00023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64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8000"/>
                            </p:stCondLst>
                            <p:childTnLst>
                              <p:par>
                                <p:cTn id="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8000"/>
                            </p:stCondLst>
                            <p:childTnLst>
                              <p:par>
                                <p:cTn id="8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4.81481E-6 L 0.00117 0.27476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1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0"/>
                            </p:stCondLst>
                            <p:childTnLst>
                              <p:par>
                                <p:cTn id="8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0"/>
                            </p:stCondLst>
                            <p:childTnLst>
                              <p:par>
                                <p:cTn id="9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7037E-6 L 0.17721 0.04653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54" y="2315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9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2000"/>
                            </p:stCondLst>
                            <p:childTnLst>
                              <p:par>
                                <p:cTn id="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20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6" grpId="2" animBg="1"/>
      <p:bldP spid="21" grpId="0" animBg="1"/>
      <p:bldP spid="22" grpId="0" animBg="1"/>
      <p:bldP spid="22" grpId="1" animBg="1"/>
      <p:bldP spid="22" grpId="2" animBg="1"/>
      <p:bldP spid="22" grpId="3" animBg="1"/>
      <p:bldP spid="23" grpId="0" animBg="1"/>
      <p:bldP spid="23" grpId="1" animBg="1"/>
      <p:bldP spid="23" grpId="2" animBg="1"/>
      <p:bldP spid="4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/>
          <p:cNvGrpSpPr/>
          <p:nvPr/>
        </p:nvGrpSpPr>
        <p:grpSpPr>
          <a:xfrm>
            <a:off x="1552934" y="2400015"/>
            <a:ext cx="4602589" cy="1737868"/>
            <a:chOff x="84602" y="3099815"/>
            <a:chExt cx="4106397" cy="1737868"/>
          </a:xfrm>
        </p:grpSpPr>
        <p:pic>
          <p:nvPicPr>
            <p:cNvPr id="14" name="Grafik 13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083" y="3831335"/>
              <a:ext cx="900000" cy="900000"/>
            </a:xfrm>
            <a:prstGeom prst="rect">
              <a:avLst/>
            </a:prstGeom>
          </p:spPr>
        </p:pic>
        <p:pic>
          <p:nvPicPr>
            <p:cNvPr id="15" name="Grafik 1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5626" y="3937683"/>
              <a:ext cx="900000" cy="900000"/>
            </a:xfrm>
            <a:prstGeom prst="rect">
              <a:avLst/>
            </a:prstGeom>
          </p:spPr>
        </p:pic>
        <p:sp>
          <p:nvSpPr>
            <p:cNvPr id="16" name="Inhaltsplatzhalter 2"/>
            <p:cNvSpPr txBox="1">
              <a:spLocks/>
            </p:cNvSpPr>
            <p:nvPr/>
          </p:nvSpPr>
          <p:spPr>
            <a:xfrm>
              <a:off x="84602" y="3099815"/>
              <a:ext cx="4106397" cy="73152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 kern="1200" cap="all" baseline="0">
                  <a:solidFill>
                    <a:schemeClr val="tx1"/>
                  </a:solidFill>
                  <a:effectLst>
                    <a:outerShdw blurRad="47625" dist="12700" dir="2700000" algn="tl" rotWithShape="0">
                      <a:srgbClr val="000000">
                        <a:alpha val="36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800" kern="1200" cap="all" baseline="0">
                  <a:solidFill>
                    <a:schemeClr val="tx1"/>
                  </a:solidFill>
                  <a:effectLst>
                    <a:outerShdw blurRad="47625" dist="12700" dir="2700000" algn="tl" rotWithShape="0">
                      <a:srgbClr val="000000">
                        <a:alpha val="36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 kern="1200" cap="all" baseline="0">
                  <a:solidFill>
                    <a:schemeClr val="tx1"/>
                  </a:solidFill>
                  <a:effectLst>
                    <a:outerShdw blurRad="47625" dist="12700" dir="2700000" algn="tl" rotWithShape="0">
                      <a:srgbClr val="000000">
                        <a:alpha val="36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 kern="1200" cap="all" baseline="0">
                  <a:solidFill>
                    <a:schemeClr val="tx1"/>
                  </a:solidFill>
                  <a:effectLst>
                    <a:outerShdw blurRad="47625" dist="12700" dir="2700000" algn="tl" rotWithShape="0">
                      <a:srgbClr val="000000">
                        <a:alpha val="36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 kern="1200" cap="all" baseline="0">
                  <a:solidFill>
                    <a:schemeClr val="tx1"/>
                  </a:solidFill>
                  <a:effectLst>
                    <a:outerShdw blurRad="47625" dist="12700" dir="2700000" algn="tl" rotWithShape="0">
                      <a:srgbClr val="000000">
                        <a:alpha val="36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 kern="1200" cap="all" baseline="0">
                  <a:solidFill>
                    <a:schemeClr val="tx1"/>
                  </a:solidFill>
                  <a:effectLst>
                    <a:outerShdw blurRad="47625" dist="12700" dir="2700000" algn="tl" rotWithShape="0">
                      <a:srgbClr val="000000">
                        <a:alpha val="36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 kern="1200" cap="all" baseline="0">
                  <a:solidFill>
                    <a:schemeClr val="tx1"/>
                  </a:solidFill>
                  <a:effectLst>
                    <a:outerShdw blurRad="47625" dist="12700" dir="2700000" algn="tl" rotWithShape="0">
                      <a:srgbClr val="000000">
                        <a:alpha val="36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 kern="1200" cap="all" baseline="0">
                  <a:solidFill>
                    <a:schemeClr val="tx1"/>
                  </a:solidFill>
                  <a:effectLst>
                    <a:outerShdw blurRad="47625" dist="12700" dir="2700000" algn="tl" rotWithShape="0">
                      <a:srgbClr val="000000">
                        <a:alpha val="36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 kern="1200" cap="all" baseline="0">
                  <a:solidFill>
                    <a:schemeClr val="tx1"/>
                  </a:solidFill>
                  <a:effectLst>
                    <a:outerShdw blurRad="47625" dist="12700" dir="2700000" algn="tl" rotWithShape="0">
                      <a:srgbClr val="000000">
                        <a:alpha val="36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de-AT" sz="2800" b="1" dirty="0"/>
                <a:t>Planen und Zeichnen</a:t>
              </a:r>
              <a:endParaRPr lang="de-AT" sz="2800" dirty="0"/>
            </a:p>
          </p:txBody>
        </p:sp>
      </p:grpSp>
      <p:grpSp>
        <p:nvGrpSpPr>
          <p:cNvPr id="35" name="Gruppieren 34"/>
          <p:cNvGrpSpPr/>
          <p:nvPr/>
        </p:nvGrpSpPr>
        <p:grpSpPr>
          <a:xfrm>
            <a:off x="1658543" y="4520186"/>
            <a:ext cx="5524105" cy="2120171"/>
            <a:chOff x="1658543" y="4520186"/>
            <a:chExt cx="5524105" cy="2120171"/>
          </a:xfrm>
        </p:grpSpPr>
        <p:grpSp>
          <p:nvGrpSpPr>
            <p:cNvPr id="21" name="Gruppieren 20"/>
            <p:cNvGrpSpPr/>
            <p:nvPr/>
          </p:nvGrpSpPr>
          <p:grpSpPr>
            <a:xfrm>
              <a:off x="1658543" y="4520186"/>
              <a:ext cx="5524105" cy="2013823"/>
              <a:chOff x="84602" y="3099815"/>
              <a:chExt cx="4446750" cy="2013823"/>
            </a:xfrm>
          </p:grpSpPr>
          <p:pic>
            <p:nvPicPr>
              <p:cNvPr id="22" name="Grafik 2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2350" y="4213638"/>
                <a:ext cx="724475" cy="900000"/>
              </a:xfrm>
              <a:prstGeom prst="rect">
                <a:avLst/>
              </a:prstGeom>
            </p:spPr>
          </p:pic>
          <p:sp>
            <p:nvSpPr>
              <p:cNvPr id="24" name="Inhaltsplatzhalter 2"/>
              <p:cNvSpPr txBox="1">
                <a:spLocks/>
              </p:cNvSpPr>
              <p:nvPr/>
            </p:nvSpPr>
            <p:spPr>
              <a:xfrm>
                <a:off x="84602" y="3099815"/>
                <a:ext cx="4446750" cy="73152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2000" kern="1200" cap="all" baseline="0">
                    <a:solidFill>
                      <a:schemeClr val="tx1"/>
                    </a:solidFill>
                    <a:effectLst>
                      <a:outerShdw blurRad="47625" dist="12700" dir="2700000" algn="tl" rotWithShape="0">
                        <a:srgbClr val="000000">
                          <a:alpha val="36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800" kern="1200" cap="all" baseline="0">
                    <a:solidFill>
                      <a:schemeClr val="tx1"/>
                    </a:solidFill>
                    <a:effectLst>
                      <a:outerShdw blurRad="47625" dist="12700" dir="2700000" algn="tl" rotWithShape="0">
                        <a:srgbClr val="000000">
                          <a:alpha val="36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600" kern="1200" cap="all" baseline="0">
                    <a:solidFill>
                      <a:schemeClr val="tx1"/>
                    </a:solidFill>
                    <a:effectLst>
                      <a:outerShdw blurRad="47625" dist="12700" dir="2700000" algn="tl" rotWithShape="0">
                        <a:srgbClr val="000000">
                          <a:alpha val="36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 kern="1200" cap="all" baseline="0">
                    <a:solidFill>
                      <a:schemeClr val="tx1"/>
                    </a:solidFill>
                    <a:effectLst>
                      <a:outerShdw blurRad="47625" dist="12700" dir="2700000" algn="tl" rotWithShape="0">
                        <a:srgbClr val="000000">
                          <a:alpha val="36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 kern="1200" cap="all" baseline="0">
                    <a:solidFill>
                      <a:schemeClr val="tx1"/>
                    </a:solidFill>
                    <a:effectLst>
                      <a:outerShdw blurRad="47625" dist="12700" dir="2700000" algn="tl" rotWithShape="0">
                        <a:srgbClr val="000000">
                          <a:alpha val="36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 kern="1200" cap="all" baseline="0">
                    <a:solidFill>
                      <a:schemeClr val="tx1"/>
                    </a:solidFill>
                    <a:effectLst>
                      <a:outerShdw blurRad="47625" dist="12700" dir="2700000" algn="tl" rotWithShape="0">
                        <a:srgbClr val="000000">
                          <a:alpha val="36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 kern="1200" cap="all" baseline="0">
                    <a:solidFill>
                      <a:schemeClr val="tx1"/>
                    </a:solidFill>
                    <a:effectLst>
                      <a:outerShdw blurRad="47625" dist="12700" dir="2700000" algn="tl" rotWithShape="0">
                        <a:srgbClr val="000000">
                          <a:alpha val="36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 kern="1200" cap="all" baseline="0">
                    <a:solidFill>
                      <a:schemeClr val="tx1"/>
                    </a:solidFill>
                    <a:effectLst>
                      <a:outerShdw blurRad="47625" dist="12700" dir="2700000" algn="tl" rotWithShape="0">
                        <a:srgbClr val="000000">
                          <a:alpha val="36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 kern="1200" cap="all" baseline="0">
                    <a:solidFill>
                      <a:schemeClr val="tx1"/>
                    </a:solidFill>
                    <a:effectLst>
                      <a:outerShdw blurRad="47625" dist="12700" dir="2700000" algn="tl" rotWithShape="0">
                        <a:srgbClr val="000000">
                          <a:alpha val="36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de-AT" sz="2800" b="1" dirty="0"/>
                  <a:t>Gegenstände aus Metall herstellen</a:t>
                </a:r>
              </a:p>
            </p:txBody>
          </p:sp>
        </p:grpSp>
        <p:pic>
          <p:nvPicPr>
            <p:cNvPr id="7" name="Grafik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1008" y="5740357"/>
              <a:ext cx="900000" cy="900000"/>
            </a:xfrm>
            <a:prstGeom prst="rect">
              <a:avLst/>
            </a:prstGeom>
          </p:spPr>
        </p:pic>
        <p:pic>
          <p:nvPicPr>
            <p:cNvPr id="26" name="Grafik 2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8807" y="5740357"/>
              <a:ext cx="900000" cy="900000"/>
            </a:xfrm>
            <a:prstGeom prst="rect">
              <a:avLst/>
            </a:prstGeom>
          </p:spPr>
        </p:pic>
      </p:grpSp>
      <p:grpSp>
        <p:nvGrpSpPr>
          <p:cNvPr id="34" name="Gruppieren 33"/>
          <p:cNvGrpSpPr/>
          <p:nvPr/>
        </p:nvGrpSpPr>
        <p:grpSpPr>
          <a:xfrm>
            <a:off x="6976555" y="3237883"/>
            <a:ext cx="5040195" cy="2120171"/>
            <a:chOff x="6891714" y="2886646"/>
            <a:chExt cx="5040195" cy="2120171"/>
          </a:xfrm>
        </p:grpSpPr>
        <p:grpSp>
          <p:nvGrpSpPr>
            <p:cNvPr id="27" name="Gruppieren 26"/>
            <p:cNvGrpSpPr/>
            <p:nvPr/>
          </p:nvGrpSpPr>
          <p:grpSpPr>
            <a:xfrm>
              <a:off x="6891714" y="2886646"/>
              <a:ext cx="5040195" cy="2120171"/>
              <a:chOff x="84602" y="3099815"/>
              <a:chExt cx="4106397" cy="2120171"/>
            </a:xfrm>
          </p:grpSpPr>
          <p:pic>
            <p:nvPicPr>
              <p:cNvPr id="28" name="Grafik 27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1745" y="4319986"/>
                <a:ext cx="733257" cy="900000"/>
              </a:xfrm>
              <a:prstGeom prst="rect">
                <a:avLst/>
              </a:prstGeom>
            </p:spPr>
          </p:pic>
          <p:pic>
            <p:nvPicPr>
              <p:cNvPr id="29" name="Grafik 28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7981" y="4317015"/>
                <a:ext cx="733257" cy="900000"/>
              </a:xfrm>
              <a:prstGeom prst="rect">
                <a:avLst/>
              </a:prstGeom>
            </p:spPr>
          </p:pic>
          <p:sp>
            <p:nvSpPr>
              <p:cNvPr id="30" name="Inhaltsplatzhalter 2"/>
              <p:cNvSpPr txBox="1">
                <a:spLocks/>
              </p:cNvSpPr>
              <p:nvPr/>
            </p:nvSpPr>
            <p:spPr>
              <a:xfrm>
                <a:off x="84602" y="3099815"/>
                <a:ext cx="4106397" cy="73152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2000" kern="1200" cap="all" baseline="0">
                    <a:solidFill>
                      <a:schemeClr val="tx1"/>
                    </a:solidFill>
                    <a:effectLst>
                      <a:outerShdw blurRad="47625" dist="12700" dir="2700000" algn="tl" rotWithShape="0">
                        <a:srgbClr val="000000">
                          <a:alpha val="36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800" kern="1200" cap="all" baseline="0">
                    <a:solidFill>
                      <a:schemeClr val="tx1"/>
                    </a:solidFill>
                    <a:effectLst>
                      <a:outerShdw blurRad="47625" dist="12700" dir="2700000" algn="tl" rotWithShape="0">
                        <a:srgbClr val="000000">
                          <a:alpha val="36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600" kern="1200" cap="all" baseline="0">
                    <a:solidFill>
                      <a:schemeClr val="tx1"/>
                    </a:solidFill>
                    <a:effectLst>
                      <a:outerShdw blurRad="47625" dist="12700" dir="2700000" algn="tl" rotWithShape="0">
                        <a:srgbClr val="000000">
                          <a:alpha val="36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 kern="1200" cap="all" baseline="0">
                    <a:solidFill>
                      <a:schemeClr val="tx1"/>
                    </a:solidFill>
                    <a:effectLst>
                      <a:outerShdw blurRad="47625" dist="12700" dir="2700000" algn="tl" rotWithShape="0">
                        <a:srgbClr val="000000">
                          <a:alpha val="36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 kern="1200" cap="all" baseline="0">
                    <a:solidFill>
                      <a:schemeClr val="tx1"/>
                    </a:solidFill>
                    <a:effectLst>
                      <a:outerShdw blurRad="47625" dist="12700" dir="2700000" algn="tl" rotWithShape="0">
                        <a:srgbClr val="000000">
                          <a:alpha val="36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 kern="1200" cap="all" baseline="0">
                    <a:solidFill>
                      <a:schemeClr val="tx1"/>
                    </a:solidFill>
                    <a:effectLst>
                      <a:outerShdw blurRad="47625" dist="12700" dir="2700000" algn="tl" rotWithShape="0">
                        <a:srgbClr val="000000">
                          <a:alpha val="36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 kern="1200" cap="all" baseline="0">
                    <a:solidFill>
                      <a:schemeClr val="tx1"/>
                    </a:solidFill>
                    <a:effectLst>
                      <a:outerShdw blurRad="47625" dist="12700" dir="2700000" algn="tl" rotWithShape="0">
                        <a:srgbClr val="000000">
                          <a:alpha val="36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 kern="1200" cap="all" baseline="0">
                    <a:solidFill>
                      <a:schemeClr val="tx1"/>
                    </a:solidFill>
                    <a:effectLst>
                      <a:outerShdw blurRad="47625" dist="12700" dir="2700000" algn="tl" rotWithShape="0">
                        <a:srgbClr val="000000">
                          <a:alpha val="36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 kern="1200" cap="all" baseline="0">
                    <a:solidFill>
                      <a:schemeClr val="tx1"/>
                    </a:solidFill>
                    <a:effectLst>
                      <a:outerShdw blurRad="47625" dist="12700" dir="2700000" algn="tl" rotWithShape="0">
                        <a:srgbClr val="000000">
                          <a:alpha val="36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de-AT" sz="2800" b="1" dirty="0"/>
                  <a:t>Arbeiten mit Werkzeugen und Maschinen</a:t>
                </a:r>
                <a:endParaRPr lang="de-AT" sz="2800" dirty="0"/>
              </a:p>
            </p:txBody>
          </p:sp>
        </p:grpSp>
        <p:pic>
          <p:nvPicPr>
            <p:cNvPr id="32" name="Grafik 3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4304" y="4090957"/>
              <a:ext cx="900000" cy="900000"/>
            </a:xfrm>
            <a:prstGeom prst="rect">
              <a:avLst/>
            </a:prstGeom>
          </p:spPr>
        </p:pic>
        <p:pic>
          <p:nvPicPr>
            <p:cNvPr id="33" name="Grafik 3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91523" y="4097205"/>
              <a:ext cx="900000" cy="900000"/>
            </a:xfrm>
            <a:prstGeom prst="rect">
              <a:avLst/>
            </a:prstGeom>
          </p:spPr>
        </p:pic>
      </p:grpSp>
      <p:sp>
        <p:nvSpPr>
          <p:cNvPr id="25" name="Titel 1">
            <a:extLst>
              <a:ext uri="{FF2B5EF4-FFF2-40B4-BE49-F238E27FC236}">
                <a16:creationId xmlns:a16="http://schemas.microsoft.com/office/drawing/2014/main" id="{283768EF-2594-4C24-9BE4-CB3A0BAB6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9238" y="438225"/>
            <a:ext cx="10808898" cy="953219"/>
          </a:xfrm>
        </p:spPr>
        <p:txBody>
          <a:bodyPr>
            <a:noAutofit/>
          </a:bodyPr>
          <a:lstStyle/>
          <a:p>
            <a:r>
              <a:rPr lang="de-AT" sz="4400" b="1" cap="all" dirty="0"/>
              <a:t>Was machen </a:t>
            </a:r>
            <a:br>
              <a:rPr lang="de-AT" sz="4400" b="1" cap="all" dirty="0"/>
            </a:br>
            <a:r>
              <a:rPr lang="de-AT" sz="4400" b="1" cap="all" dirty="0"/>
              <a:t>Metallbearbeiter*Innen überhaupt?</a:t>
            </a:r>
          </a:p>
        </p:txBody>
      </p:sp>
      <p:sp>
        <p:nvSpPr>
          <p:cNvPr id="31" name="Inhaltsplatzhalter 2">
            <a:extLst>
              <a:ext uri="{FF2B5EF4-FFF2-40B4-BE49-F238E27FC236}">
                <a16:creationId xmlns:a16="http://schemas.microsoft.com/office/drawing/2014/main" id="{C0566D99-DE9F-45A9-BA15-81946A7C05F4}"/>
              </a:ext>
            </a:extLst>
          </p:cNvPr>
          <p:cNvSpPr txBox="1">
            <a:spLocks/>
          </p:cNvSpPr>
          <p:nvPr/>
        </p:nvSpPr>
        <p:spPr>
          <a:xfrm>
            <a:off x="1640951" y="1556652"/>
            <a:ext cx="10134600" cy="8626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AT" sz="3600" b="1"/>
              <a:t>Ein wenig genauer – wichtige Tätigkeiten</a:t>
            </a:r>
            <a:endParaRPr lang="de-AT" sz="3600" dirty="0"/>
          </a:p>
        </p:txBody>
      </p:sp>
    </p:spTree>
    <p:extLst>
      <p:ext uri="{BB962C8B-B14F-4D97-AF65-F5344CB8AC3E}">
        <p14:creationId xmlns:p14="http://schemas.microsoft.com/office/powerpoint/2010/main" val="342255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49238" y="438225"/>
            <a:ext cx="10808898" cy="953219"/>
          </a:xfrm>
        </p:spPr>
        <p:txBody>
          <a:bodyPr>
            <a:noAutofit/>
          </a:bodyPr>
          <a:lstStyle/>
          <a:p>
            <a:r>
              <a:rPr lang="de-AT" sz="4400" b="1" cap="all" dirty="0"/>
              <a:t>Was machen </a:t>
            </a:r>
            <a:br>
              <a:rPr lang="de-AT" sz="4400" b="1" cap="all" dirty="0"/>
            </a:br>
            <a:r>
              <a:rPr lang="de-AT" sz="4400" b="1" cap="all" dirty="0"/>
              <a:t>Metallbearbeiter*Innen überhaupt?</a:t>
            </a:r>
          </a:p>
        </p:txBody>
      </p:sp>
      <p:sp>
        <p:nvSpPr>
          <p:cNvPr id="4" name="Inhaltsplatzhalter 2"/>
          <p:cNvSpPr>
            <a:spLocks noGrp="1"/>
          </p:cNvSpPr>
          <p:nvPr>
            <p:ph idx="1"/>
          </p:nvPr>
        </p:nvSpPr>
        <p:spPr>
          <a:xfrm>
            <a:off x="1640951" y="1556652"/>
            <a:ext cx="10134600" cy="8626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AT" sz="3600" b="1" dirty="0"/>
              <a:t>Ein wenig genauer – wichtige Tätigkeiten</a:t>
            </a:r>
            <a:endParaRPr lang="de-AT" sz="3600" dirty="0"/>
          </a:p>
        </p:txBody>
      </p:sp>
      <p:grpSp>
        <p:nvGrpSpPr>
          <p:cNvPr id="34" name="Gruppieren 33"/>
          <p:cNvGrpSpPr/>
          <p:nvPr/>
        </p:nvGrpSpPr>
        <p:grpSpPr>
          <a:xfrm>
            <a:off x="1540775" y="2390588"/>
            <a:ext cx="4602589" cy="2034134"/>
            <a:chOff x="1540775" y="2390588"/>
            <a:chExt cx="4602589" cy="2034134"/>
          </a:xfrm>
        </p:grpSpPr>
        <p:sp>
          <p:nvSpPr>
            <p:cNvPr id="11" name="Inhaltsplatzhalter 2"/>
            <p:cNvSpPr txBox="1">
              <a:spLocks/>
            </p:cNvSpPr>
            <p:nvPr/>
          </p:nvSpPr>
          <p:spPr>
            <a:xfrm>
              <a:off x="1540775" y="2390588"/>
              <a:ext cx="4602589" cy="73152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 kern="1200" cap="all" baseline="0">
                  <a:solidFill>
                    <a:schemeClr val="tx1"/>
                  </a:solidFill>
                  <a:effectLst>
                    <a:outerShdw blurRad="47625" dist="12700" dir="2700000" algn="tl" rotWithShape="0">
                      <a:srgbClr val="000000">
                        <a:alpha val="36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800" kern="1200" cap="all" baseline="0">
                  <a:solidFill>
                    <a:schemeClr val="tx1"/>
                  </a:solidFill>
                  <a:effectLst>
                    <a:outerShdw blurRad="47625" dist="12700" dir="2700000" algn="tl" rotWithShape="0">
                      <a:srgbClr val="000000">
                        <a:alpha val="36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 kern="1200" cap="all" baseline="0">
                  <a:solidFill>
                    <a:schemeClr val="tx1"/>
                  </a:solidFill>
                  <a:effectLst>
                    <a:outerShdw blurRad="47625" dist="12700" dir="2700000" algn="tl" rotWithShape="0">
                      <a:srgbClr val="000000">
                        <a:alpha val="36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 kern="1200" cap="all" baseline="0">
                  <a:solidFill>
                    <a:schemeClr val="tx1"/>
                  </a:solidFill>
                  <a:effectLst>
                    <a:outerShdw blurRad="47625" dist="12700" dir="2700000" algn="tl" rotWithShape="0">
                      <a:srgbClr val="000000">
                        <a:alpha val="36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 kern="1200" cap="all" baseline="0">
                  <a:solidFill>
                    <a:schemeClr val="tx1"/>
                  </a:solidFill>
                  <a:effectLst>
                    <a:outerShdw blurRad="47625" dist="12700" dir="2700000" algn="tl" rotWithShape="0">
                      <a:srgbClr val="000000">
                        <a:alpha val="36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 kern="1200" cap="all" baseline="0">
                  <a:solidFill>
                    <a:schemeClr val="tx1"/>
                  </a:solidFill>
                  <a:effectLst>
                    <a:outerShdw blurRad="47625" dist="12700" dir="2700000" algn="tl" rotWithShape="0">
                      <a:srgbClr val="000000">
                        <a:alpha val="36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 kern="1200" cap="all" baseline="0">
                  <a:solidFill>
                    <a:schemeClr val="tx1"/>
                  </a:solidFill>
                  <a:effectLst>
                    <a:outerShdw blurRad="47625" dist="12700" dir="2700000" algn="tl" rotWithShape="0">
                      <a:srgbClr val="000000">
                        <a:alpha val="36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 kern="1200" cap="all" baseline="0">
                  <a:solidFill>
                    <a:schemeClr val="tx1"/>
                  </a:solidFill>
                  <a:effectLst>
                    <a:outerShdw blurRad="47625" dist="12700" dir="2700000" algn="tl" rotWithShape="0">
                      <a:srgbClr val="000000">
                        <a:alpha val="36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 kern="1200" cap="all" baseline="0">
                  <a:solidFill>
                    <a:schemeClr val="tx1"/>
                  </a:solidFill>
                  <a:effectLst>
                    <a:outerShdw blurRad="47625" dist="12700" dir="2700000" algn="tl" rotWithShape="0">
                      <a:srgbClr val="000000">
                        <a:alpha val="36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de-AT" sz="2800" b="1" dirty="0"/>
                <a:t>Maschinen und Geräte zusammenbauen</a:t>
              </a:r>
              <a:endParaRPr lang="de-AT" sz="2800" dirty="0"/>
            </a:p>
          </p:txBody>
        </p:sp>
        <p:pic>
          <p:nvPicPr>
            <p:cNvPr id="21" name="Grafik 2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2069" y="3524722"/>
              <a:ext cx="900000" cy="900000"/>
            </a:xfrm>
            <a:prstGeom prst="rect">
              <a:avLst/>
            </a:prstGeom>
          </p:spPr>
        </p:pic>
        <p:pic>
          <p:nvPicPr>
            <p:cNvPr id="22" name="Grafik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8374" y="3524722"/>
              <a:ext cx="900000" cy="900000"/>
            </a:xfrm>
            <a:prstGeom prst="rect">
              <a:avLst/>
            </a:prstGeom>
          </p:spPr>
        </p:pic>
        <p:pic>
          <p:nvPicPr>
            <p:cNvPr id="23" name="Grafik 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4679" y="3524722"/>
              <a:ext cx="900000" cy="900000"/>
            </a:xfrm>
            <a:prstGeom prst="rect">
              <a:avLst/>
            </a:prstGeom>
          </p:spPr>
        </p:pic>
      </p:grpSp>
      <p:grpSp>
        <p:nvGrpSpPr>
          <p:cNvPr id="24" name="Gruppieren 23"/>
          <p:cNvGrpSpPr/>
          <p:nvPr/>
        </p:nvGrpSpPr>
        <p:grpSpPr>
          <a:xfrm>
            <a:off x="7042815" y="2646732"/>
            <a:ext cx="4979501" cy="1755979"/>
            <a:chOff x="7136168" y="3099815"/>
            <a:chExt cx="4370032" cy="1755979"/>
          </a:xfrm>
        </p:grpSpPr>
        <p:pic>
          <p:nvPicPr>
            <p:cNvPr id="25" name="Grafik 2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19877" y="3750479"/>
              <a:ext cx="947813" cy="1080000"/>
            </a:xfrm>
            <a:prstGeom prst="rect">
              <a:avLst/>
            </a:prstGeom>
          </p:spPr>
        </p:pic>
        <p:sp>
          <p:nvSpPr>
            <p:cNvPr id="26" name="Inhaltsplatzhalter 2"/>
            <p:cNvSpPr txBox="1">
              <a:spLocks/>
            </p:cNvSpPr>
            <p:nvPr/>
          </p:nvSpPr>
          <p:spPr>
            <a:xfrm>
              <a:off x="7136168" y="3099815"/>
              <a:ext cx="4370032" cy="73152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 kern="1200" cap="all" baseline="0">
                  <a:solidFill>
                    <a:schemeClr val="tx1"/>
                  </a:solidFill>
                  <a:effectLst>
                    <a:outerShdw blurRad="47625" dist="12700" dir="2700000" algn="tl" rotWithShape="0">
                      <a:srgbClr val="000000">
                        <a:alpha val="36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800" kern="1200" cap="all" baseline="0">
                  <a:solidFill>
                    <a:schemeClr val="tx1"/>
                  </a:solidFill>
                  <a:effectLst>
                    <a:outerShdw blurRad="47625" dist="12700" dir="2700000" algn="tl" rotWithShape="0">
                      <a:srgbClr val="000000">
                        <a:alpha val="36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 kern="1200" cap="all" baseline="0">
                  <a:solidFill>
                    <a:schemeClr val="tx1"/>
                  </a:solidFill>
                  <a:effectLst>
                    <a:outerShdw blurRad="47625" dist="12700" dir="2700000" algn="tl" rotWithShape="0">
                      <a:srgbClr val="000000">
                        <a:alpha val="36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 kern="1200" cap="all" baseline="0">
                  <a:solidFill>
                    <a:schemeClr val="tx1"/>
                  </a:solidFill>
                  <a:effectLst>
                    <a:outerShdw blurRad="47625" dist="12700" dir="2700000" algn="tl" rotWithShape="0">
                      <a:srgbClr val="000000">
                        <a:alpha val="36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 kern="1200" cap="all" baseline="0">
                  <a:solidFill>
                    <a:schemeClr val="tx1"/>
                  </a:solidFill>
                  <a:effectLst>
                    <a:outerShdw blurRad="47625" dist="12700" dir="2700000" algn="tl" rotWithShape="0">
                      <a:srgbClr val="000000">
                        <a:alpha val="36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 kern="1200" cap="all" baseline="0">
                  <a:solidFill>
                    <a:schemeClr val="tx1"/>
                  </a:solidFill>
                  <a:effectLst>
                    <a:outerShdw blurRad="47625" dist="12700" dir="2700000" algn="tl" rotWithShape="0">
                      <a:srgbClr val="000000">
                        <a:alpha val="36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 kern="1200" cap="all" baseline="0">
                  <a:solidFill>
                    <a:schemeClr val="tx1"/>
                  </a:solidFill>
                  <a:effectLst>
                    <a:outerShdw blurRad="47625" dist="12700" dir="2700000" algn="tl" rotWithShape="0">
                      <a:srgbClr val="000000">
                        <a:alpha val="36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 kern="1200" cap="all" baseline="0">
                  <a:solidFill>
                    <a:schemeClr val="tx1"/>
                  </a:solidFill>
                  <a:effectLst>
                    <a:outerShdw blurRad="47625" dist="12700" dir="2700000" algn="tl" rotWithShape="0">
                      <a:srgbClr val="000000">
                        <a:alpha val="36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 kern="1200" cap="all" baseline="0">
                  <a:solidFill>
                    <a:schemeClr val="tx1"/>
                  </a:solidFill>
                  <a:effectLst>
                    <a:outerShdw blurRad="47625" dist="12700" dir="2700000" algn="tl" rotWithShape="0">
                      <a:srgbClr val="000000">
                        <a:alpha val="36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de-AT" sz="2800" b="1" dirty="0"/>
                <a:t>Messen und Überprüfen</a:t>
              </a:r>
              <a:endParaRPr lang="de-AT" sz="2800" dirty="0"/>
            </a:p>
          </p:txBody>
        </p:sp>
        <p:pic>
          <p:nvPicPr>
            <p:cNvPr id="27" name="Grafik 2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15109" y="3775794"/>
              <a:ext cx="947813" cy="1080000"/>
            </a:xfrm>
            <a:prstGeom prst="rect">
              <a:avLst/>
            </a:prstGeom>
          </p:spPr>
        </p:pic>
        <p:pic>
          <p:nvPicPr>
            <p:cNvPr id="28" name="Grafik 27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51400" y="3750479"/>
              <a:ext cx="1080000" cy="1080000"/>
            </a:xfrm>
            <a:prstGeom prst="rect">
              <a:avLst/>
            </a:prstGeom>
          </p:spPr>
        </p:pic>
      </p:grpSp>
      <p:grpSp>
        <p:nvGrpSpPr>
          <p:cNvPr id="29" name="Gruppieren 28"/>
          <p:cNvGrpSpPr/>
          <p:nvPr/>
        </p:nvGrpSpPr>
        <p:grpSpPr>
          <a:xfrm>
            <a:off x="3530014" y="4860418"/>
            <a:ext cx="6647347" cy="1707216"/>
            <a:chOff x="7136168" y="3099815"/>
            <a:chExt cx="5833741" cy="1707216"/>
          </a:xfrm>
        </p:grpSpPr>
        <p:pic>
          <p:nvPicPr>
            <p:cNvPr id="30" name="Grafik 2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07710" y="3727031"/>
              <a:ext cx="947813" cy="1080000"/>
            </a:xfrm>
            <a:prstGeom prst="rect">
              <a:avLst/>
            </a:prstGeom>
          </p:spPr>
        </p:pic>
        <p:sp>
          <p:nvSpPr>
            <p:cNvPr id="31" name="Inhaltsplatzhalter 2"/>
            <p:cNvSpPr txBox="1">
              <a:spLocks/>
            </p:cNvSpPr>
            <p:nvPr/>
          </p:nvSpPr>
          <p:spPr>
            <a:xfrm>
              <a:off x="7136168" y="3099815"/>
              <a:ext cx="5833741" cy="73152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 kern="1200" cap="all" baseline="0">
                  <a:solidFill>
                    <a:schemeClr val="tx1"/>
                  </a:solidFill>
                  <a:effectLst>
                    <a:outerShdw blurRad="47625" dist="12700" dir="2700000" algn="tl" rotWithShape="0">
                      <a:srgbClr val="000000">
                        <a:alpha val="36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800" kern="1200" cap="all" baseline="0">
                  <a:solidFill>
                    <a:schemeClr val="tx1"/>
                  </a:solidFill>
                  <a:effectLst>
                    <a:outerShdw blurRad="47625" dist="12700" dir="2700000" algn="tl" rotWithShape="0">
                      <a:srgbClr val="000000">
                        <a:alpha val="36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 kern="1200" cap="all" baseline="0">
                  <a:solidFill>
                    <a:schemeClr val="tx1"/>
                  </a:solidFill>
                  <a:effectLst>
                    <a:outerShdw blurRad="47625" dist="12700" dir="2700000" algn="tl" rotWithShape="0">
                      <a:srgbClr val="000000">
                        <a:alpha val="36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 kern="1200" cap="all" baseline="0">
                  <a:solidFill>
                    <a:schemeClr val="tx1"/>
                  </a:solidFill>
                  <a:effectLst>
                    <a:outerShdw blurRad="47625" dist="12700" dir="2700000" algn="tl" rotWithShape="0">
                      <a:srgbClr val="000000">
                        <a:alpha val="36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 kern="1200" cap="all" baseline="0">
                  <a:solidFill>
                    <a:schemeClr val="tx1"/>
                  </a:solidFill>
                  <a:effectLst>
                    <a:outerShdw blurRad="47625" dist="12700" dir="2700000" algn="tl" rotWithShape="0">
                      <a:srgbClr val="000000">
                        <a:alpha val="36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 kern="1200" cap="all" baseline="0">
                  <a:solidFill>
                    <a:schemeClr val="tx1"/>
                  </a:solidFill>
                  <a:effectLst>
                    <a:outerShdw blurRad="47625" dist="12700" dir="2700000" algn="tl" rotWithShape="0">
                      <a:srgbClr val="000000">
                        <a:alpha val="36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 kern="1200" cap="all" baseline="0">
                  <a:solidFill>
                    <a:schemeClr val="tx1"/>
                  </a:solidFill>
                  <a:effectLst>
                    <a:outerShdw blurRad="47625" dist="12700" dir="2700000" algn="tl" rotWithShape="0">
                      <a:srgbClr val="000000">
                        <a:alpha val="36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 kern="1200" cap="all" baseline="0">
                  <a:solidFill>
                    <a:schemeClr val="tx1"/>
                  </a:solidFill>
                  <a:effectLst>
                    <a:outerShdw blurRad="47625" dist="12700" dir="2700000" algn="tl" rotWithShape="0">
                      <a:srgbClr val="000000">
                        <a:alpha val="36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 kern="1200" cap="all" baseline="0">
                  <a:solidFill>
                    <a:schemeClr val="tx1"/>
                  </a:solidFill>
                  <a:effectLst>
                    <a:outerShdw blurRad="47625" dist="12700" dir="2700000" algn="tl" rotWithShape="0">
                      <a:srgbClr val="000000">
                        <a:alpha val="36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de-AT" sz="2800" b="1" dirty="0"/>
                <a:t>AUF Sicherheit und Umwelt achten</a:t>
              </a:r>
              <a:endParaRPr lang="de-AT" sz="2800" dirty="0"/>
            </a:p>
          </p:txBody>
        </p:sp>
        <p:pic>
          <p:nvPicPr>
            <p:cNvPr id="32" name="Grafik 3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0624" y="3727031"/>
              <a:ext cx="947813" cy="108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70144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01952" y="200949"/>
            <a:ext cx="10290048" cy="1293028"/>
          </a:xfrm>
        </p:spPr>
        <p:txBody>
          <a:bodyPr>
            <a:noAutofit/>
          </a:bodyPr>
          <a:lstStyle/>
          <a:p>
            <a:r>
              <a:rPr lang="de-AT" sz="4400" b="1" dirty="0"/>
              <a:t>Was sind die Anforderungen?</a:t>
            </a:r>
            <a:endParaRPr lang="de-AT" sz="5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34698" y="1702003"/>
            <a:ext cx="11187405" cy="4721352"/>
          </a:xfrm>
        </p:spPr>
        <p:txBody>
          <a:bodyPr numCol="1">
            <a:noAutofit/>
          </a:bodyPr>
          <a:lstStyle/>
          <a:p>
            <a:pPr lvl="1">
              <a:spcBef>
                <a:spcPts val="920"/>
              </a:spcBef>
              <a:buClr>
                <a:schemeClr val="accent1"/>
              </a:buClr>
              <a:buBlip>
                <a:blip r:embed="rId3"/>
              </a:buBlip>
            </a:pPr>
            <a:r>
              <a:rPr lang="de-AT" sz="4400" b="1" dirty="0"/>
              <a:t> Technisches Verständnis </a:t>
            </a:r>
          </a:p>
          <a:p>
            <a:pPr lvl="2">
              <a:spcBef>
                <a:spcPts val="920"/>
              </a:spcBef>
              <a:buClr>
                <a:schemeClr val="accent1"/>
              </a:buClr>
              <a:buBlip>
                <a:blip r:embed="rId3"/>
              </a:buBlip>
            </a:pPr>
            <a:r>
              <a:rPr lang="de-AT" sz="3600" dirty="0"/>
              <a:t> Verwenden von Plänen und Zeichnungen</a:t>
            </a:r>
          </a:p>
          <a:p>
            <a:pPr lvl="1">
              <a:spcBef>
                <a:spcPts val="920"/>
              </a:spcBef>
              <a:buClr>
                <a:schemeClr val="accent1"/>
              </a:buClr>
              <a:buBlip>
                <a:blip r:embed="rId3"/>
              </a:buBlip>
            </a:pPr>
            <a:r>
              <a:rPr lang="de-AT" sz="4400" b="1" dirty="0"/>
              <a:t>Organisationstalent</a:t>
            </a:r>
          </a:p>
          <a:p>
            <a:pPr lvl="2">
              <a:spcBef>
                <a:spcPts val="920"/>
              </a:spcBef>
              <a:buClr>
                <a:schemeClr val="accent1"/>
              </a:buClr>
              <a:buBlip>
                <a:blip r:embed="rId3"/>
              </a:buBlip>
            </a:pPr>
            <a:r>
              <a:rPr lang="de-AT" sz="3600" dirty="0"/>
              <a:t>Arbeit richtig einteilen</a:t>
            </a:r>
          </a:p>
          <a:p>
            <a:pPr lvl="1">
              <a:spcBef>
                <a:spcPts val="920"/>
              </a:spcBef>
              <a:buClr>
                <a:schemeClr val="accent1"/>
              </a:buClr>
              <a:buBlip>
                <a:blip r:embed="rId3"/>
              </a:buBlip>
            </a:pPr>
            <a:r>
              <a:rPr lang="de-AT" sz="4400" dirty="0"/>
              <a:t> </a:t>
            </a:r>
            <a:r>
              <a:rPr lang="de-AT" sz="4400" b="1" dirty="0"/>
              <a:t>Merkfähigkeit</a:t>
            </a:r>
          </a:p>
          <a:p>
            <a:pPr lvl="2">
              <a:spcBef>
                <a:spcPts val="920"/>
              </a:spcBef>
              <a:buClr>
                <a:schemeClr val="accent1"/>
              </a:buClr>
              <a:buBlip>
                <a:blip r:embed="rId3"/>
              </a:buBlip>
            </a:pPr>
            <a:r>
              <a:rPr lang="de-AT" sz="3600" dirty="0"/>
              <a:t>Einhalten der Vorschriften und Vorgaben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000" y="4279789"/>
            <a:ext cx="720000" cy="72000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400" y="3069000"/>
            <a:ext cx="720000" cy="720000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162" y="1702003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08170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01952" y="231446"/>
            <a:ext cx="10290048" cy="1293028"/>
          </a:xfrm>
        </p:spPr>
        <p:txBody>
          <a:bodyPr>
            <a:noAutofit/>
          </a:bodyPr>
          <a:lstStyle/>
          <a:p>
            <a:r>
              <a:rPr lang="de-AT" sz="4400" b="1" dirty="0"/>
              <a:t>Was sind die Anforderungen?</a:t>
            </a:r>
            <a:endParaRPr lang="de-AT" sz="5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34699" y="1702003"/>
            <a:ext cx="10957302" cy="4721352"/>
          </a:xfrm>
        </p:spPr>
        <p:txBody>
          <a:bodyPr numCol="1">
            <a:noAutofit/>
          </a:bodyPr>
          <a:lstStyle/>
          <a:p>
            <a:pPr lvl="1">
              <a:buClr>
                <a:schemeClr val="accent1"/>
              </a:buClr>
              <a:buBlip>
                <a:blip r:embed="rId3"/>
              </a:buBlip>
            </a:pPr>
            <a:r>
              <a:rPr lang="de-AT" sz="4400" b="1" dirty="0"/>
              <a:t>Handwerkliches Geschick</a:t>
            </a:r>
          </a:p>
          <a:p>
            <a:pPr lvl="2">
              <a:buClr>
                <a:schemeClr val="accent1"/>
              </a:buClr>
              <a:buBlip>
                <a:blip r:embed="rId3"/>
              </a:buBlip>
            </a:pPr>
            <a:r>
              <a:rPr lang="de-AT" sz="3600" dirty="0"/>
              <a:t>Werkstücke, Einzelteile und Bauteile aus Metall bearbeiten</a:t>
            </a:r>
          </a:p>
          <a:p>
            <a:pPr lvl="1">
              <a:buClr>
                <a:schemeClr val="accent1"/>
              </a:buClr>
              <a:buBlip>
                <a:blip r:embed="rId3"/>
              </a:buBlip>
            </a:pPr>
            <a:r>
              <a:rPr lang="de-AT" sz="4400" b="1" dirty="0"/>
              <a:t>Räumliche Vorstellungsfähigkeit</a:t>
            </a:r>
          </a:p>
          <a:p>
            <a:pPr lvl="2">
              <a:buClr>
                <a:schemeClr val="accent1"/>
              </a:buClr>
              <a:buBlip>
                <a:blip r:embed="rId3"/>
              </a:buBlip>
            </a:pPr>
            <a:r>
              <a:rPr lang="de-AT" sz="3600" dirty="0"/>
              <a:t>Bauen, montieren und befestigen von Maschinen und Bauteilen</a:t>
            </a:r>
          </a:p>
          <a:p>
            <a:pPr lvl="1">
              <a:buClr>
                <a:schemeClr val="accent1"/>
              </a:buClr>
              <a:buBlip>
                <a:blip r:embed="rId3"/>
              </a:buBlip>
            </a:pPr>
            <a:r>
              <a:rPr lang="de-AT" sz="4400" b="1" dirty="0"/>
              <a:t>Genauigkeit</a:t>
            </a:r>
          </a:p>
          <a:p>
            <a:pPr lvl="2">
              <a:buClr>
                <a:schemeClr val="accent1"/>
              </a:buClr>
              <a:buBlip>
                <a:blip r:embed="rId3"/>
              </a:buBlip>
            </a:pPr>
            <a:r>
              <a:rPr lang="de-AT" sz="3600" dirty="0"/>
              <a:t>Genau passende Teile fertigen und montieren</a:t>
            </a:r>
          </a:p>
        </p:txBody>
      </p:sp>
      <p:pic>
        <p:nvPicPr>
          <p:cNvPr id="4" name="Grafik 3">
            <a:hlinkClick r:id="rId4" action="ppaction://hlinksldjump" tooltip="Räume ausmessen, Verlegepläne skizzieren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1792" y="3398046"/>
            <a:ext cx="720000" cy="720000"/>
          </a:xfrm>
          <a:prstGeom prst="rect">
            <a:avLst/>
          </a:prstGeom>
        </p:spPr>
      </p:pic>
      <p:pic>
        <p:nvPicPr>
          <p:cNvPr id="5" name="Grafik 4">
            <a:hlinkClick r:id="rId6" action="ppaction://hlinksldjump" tooltip="Bleche zuschneiden, abkanten, biegen und montieren, Rohre verlegen und abdichten"/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1336" y="1702003"/>
            <a:ext cx="720000" cy="72000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638" y="5155997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31575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54496" y="239386"/>
            <a:ext cx="7477693" cy="1293028"/>
          </a:xfrm>
        </p:spPr>
        <p:txBody>
          <a:bodyPr>
            <a:noAutofit/>
          </a:bodyPr>
          <a:lstStyle/>
          <a:p>
            <a:r>
              <a:rPr lang="de-AT" sz="4400" b="1" dirty="0"/>
              <a:t>Arbeitsumfeld und Arbeitsorte</a:t>
            </a:r>
            <a:endParaRPr lang="de-AT" sz="5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41534" y="1415986"/>
            <a:ext cx="11248053" cy="4026027"/>
          </a:xfrm>
        </p:spPr>
        <p:txBody>
          <a:bodyPr>
            <a:noAutofit/>
          </a:bodyPr>
          <a:lstStyle/>
          <a:p>
            <a:pPr lvl="1">
              <a:lnSpc>
                <a:spcPct val="150000"/>
              </a:lnSpc>
              <a:buClr>
                <a:schemeClr val="accent1"/>
              </a:buClr>
              <a:buBlip>
                <a:blip r:embed="rId3"/>
              </a:buBlip>
            </a:pPr>
            <a:r>
              <a:rPr lang="de-AT" sz="4400" dirty="0"/>
              <a:t> Werkstätten</a:t>
            </a:r>
          </a:p>
          <a:p>
            <a:pPr lvl="1">
              <a:lnSpc>
                <a:spcPct val="150000"/>
              </a:lnSpc>
              <a:buClr>
                <a:schemeClr val="accent1"/>
              </a:buClr>
              <a:buBlip>
                <a:blip r:embed="rId3"/>
              </a:buBlip>
            </a:pPr>
            <a:r>
              <a:rPr lang="de-AT" sz="4400" dirty="0"/>
              <a:t> Wohnungen und Häuser</a:t>
            </a:r>
          </a:p>
          <a:p>
            <a:pPr lvl="1">
              <a:lnSpc>
                <a:spcPct val="150000"/>
              </a:lnSpc>
              <a:buClr>
                <a:schemeClr val="accent1"/>
              </a:buClr>
              <a:buBlip>
                <a:blip r:embed="rId3"/>
              </a:buBlip>
            </a:pPr>
            <a:r>
              <a:rPr lang="de-AT" sz="4400" dirty="0"/>
              <a:t> Betriebsstätten</a:t>
            </a:r>
          </a:p>
          <a:p>
            <a:pPr lvl="1">
              <a:lnSpc>
                <a:spcPct val="150000"/>
              </a:lnSpc>
              <a:buClr>
                <a:schemeClr val="accent1"/>
              </a:buClr>
              <a:buBlip>
                <a:blip r:embed="rId3"/>
              </a:buBlip>
            </a:pPr>
            <a:r>
              <a:rPr lang="de-AT" sz="4400" dirty="0"/>
              <a:t> Baustellen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560" y="3608617"/>
            <a:ext cx="900000" cy="90000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349" y="2587213"/>
            <a:ext cx="900000" cy="90000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342" y="4797194"/>
            <a:ext cx="900000" cy="90000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262" y="1532017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17046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19847" y="191920"/>
            <a:ext cx="10290048" cy="1293028"/>
          </a:xfrm>
        </p:spPr>
        <p:txBody>
          <a:bodyPr>
            <a:noAutofit/>
          </a:bodyPr>
          <a:lstStyle/>
          <a:p>
            <a:r>
              <a:rPr lang="de-AT" sz="4400" b="1" dirty="0"/>
              <a:t>Bilder aus dem echten Leben</a:t>
            </a:r>
            <a:endParaRPr lang="de-AT" sz="54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88691">
            <a:off x="17296" y="1525162"/>
            <a:ext cx="7191909" cy="4923692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690" y="1484948"/>
            <a:ext cx="5795411" cy="4346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69654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257</Words>
  <Application>Microsoft Office PowerPoint</Application>
  <PresentationFormat>Breitbild</PresentationFormat>
  <Paragraphs>70</Paragraphs>
  <Slides>17</Slides>
  <Notes>12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2" baseType="lpstr">
      <vt:lpstr>맑은 고딕</vt:lpstr>
      <vt:lpstr>Arial</vt:lpstr>
      <vt:lpstr>Calibri</vt:lpstr>
      <vt:lpstr>Calibri Light</vt:lpstr>
      <vt:lpstr>Office</vt:lpstr>
      <vt:lpstr>Ein kleiner Einblick in den Beruf METALLBEARBEITUNG</vt:lpstr>
      <vt:lpstr>Was machen  Metallbearbeiter*Innen überhaupt?</vt:lpstr>
      <vt:lpstr>Was machen  Metallbearbeiter*Innen überhaupt?</vt:lpstr>
      <vt:lpstr>Was machen  Metallbearbeiter*Innen überhaupt?</vt:lpstr>
      <vt:lpstr>Was machen  Metallbearbeiter*Innen überhaupt?</vt:lpstr>
      <vt:lpstr>Was sind die Anforderungen?</vt:lpstr>
      <vt:lpstr>Was sind die Anforderungen?</vt:lpstr>
      <vt:lpstr>Arbeitsumfeld und Arbeitsorte</vt:lpstr>
      <vt:lpstr>Bilder aus dem echten Leben</vt:lpstr>
      <vt:lpstr>Bilder aus dem echten Leben</vt:lpstr>
      <vt:lpstr>Bilder aus dem echten Leben</vt:lpstr>
      <vt:lpstr>Bilder aus dem echten Leben</vt:lpstr>
      <vt:lpstr>Bilder aus dem echten Leben</vt:lpstr>
      <vt:lpstr>Bilder aus dem echten Leben</vt:lpstr>
      <vt:lpstr>Bilder aus dem echten Leben</vt:lpstr>
      <vt:lpstr>Bilder aus dem echten Leben</vt:lpstr>
      <vt:lpstr>Metall ist überall!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Metallbearbeitung - DigiUp 4.0 - PP2</dc:title>
  <dc:creator>gp104</dc:creator>
  <cp:lastModifiedBy>Tim MAIER</cp:lastModifiedBy>
  <cp:revision>63</cp:revision>
  <dcterms:created xsi:type="dcterms:W3CDTF">2019-04-01T07:45:16Z</dcterms:created>
  <dcterms:modified xsi:type="dcterms:W3CDTF">2021-06-29T09:53:25Z</dcterms:modified>
  <cp:category>Interreg Projekt</cp:category>
</cp:coreProperties>
</file>