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309" r:id="rId5"/>
    <p:sldId id="308" r:id="rId6"/>
    <p:sldId id="263" r:id="rId7"/>
    <p:sldId id="288" r:id="rId8"/>
    <p:sldId id="289" r:id="rId9"/>
    <p:sldId id="290" r:id="rId10"/>
    <p:sldId id="292" r:id="rId11"/>
    <p:sldId id="294" r:id="rId12"/>
    <p:sldId id="291" r:id="rId13"/>
    <p:sldId id="297" r:id="rId14"/>
    <p:sldId id="296" r:id="rId15"/>
    <p:sldId id="260" r:id="rId16"/>
    <p:sldId id="310" r:id="rId17"/>
    <p:sldId id="307" r:id="rId18"/>
    <p:sldId id="303" r:id="rId19"/>
    <p:sldId id="304" r:id="rId20"/>
    <p:sldId id="305" r:id="rId21"/>
    <p:sldId id="306" r:id="rId22"/>
  </p:sldIdLst>
  <p:sldSz cx="9144000" cy="5143500" type="screen16x9"/>
  <p:notesSz cx="7104063" cy="10234613"/>
  <p:embeddedFontLst>
    <p:embeddedFont>
      <p:font typeface="Barlow Semi Condensed Medium" panose="020B0604020202020204" charset="0"/>
      <p:regular r:id="rId25"/>
      <p:bold r:id="rId26"/>
      <p:italic r:id="rId27"/>
      <p:boldItalic r:id="rId28"/>
    </p:embeddedFont>
    <p:embeddedFont>
      <p:font typeface="Josefin Sans" panose="020B0604020202020204" charset="0"/>
      <p:regular r:id="rId29"/>
      <p:bold r:id="rId30"/>
      <p:italic r:id="rId31"/>
      <p:boldItalic r:id="rId32"/>
    </p:embeddedFont>
    <p:embeddedFont>
      <p:font typeface="Josefin Slab" panose="020B0604020202020204" charset="0"/>
      <p:regular r:id="rId33"/>
      <p:bold r:id="rId34"/>
      <p:italic r:id="rId35"/>
      <p:boldItalic r:id="rId36"/>
    </p:embeddedFont>
    <p:embeddedFont>
      <p:font typeface="Zilla Slab" panose="020B0604020202020204" charset="0"/>
      <p:regular r:id="rId37"/>
      <p:bold r:id="rId38"/>
      <p:italic r:id="rId39"/>
    </p:embeddedFont>
    <p:embeddedFont>
      <p:font typeface="Zilla Slab Light" panose="020B0604020202020204" charset="0"/>
      <p:bold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00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1AFF504-7A5D-4261-B7CC-F8141FFDB23A}" type="datetimeFigureOut">
              <a:rPr lang="de-AT" smtClean="0"/>
              <a:t>07.09.2021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76405A2-038C-4695-8D05-4C381EBE40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1823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78575d214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78575d214_3_3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24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570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03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57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42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7cfa781d9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7cfa781d9_1_6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7cfa781d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7cfa781d9_1_4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112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49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99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7cfa781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7cfa781d9_1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911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7cfa781d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7cfa781d9_1_4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65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7cfa781d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7cfa781d9_1_4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7cfa781d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7cfa781d9_1_4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78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7cfa781d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7cfa781d9_1_4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48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7cfa781d9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7cfa781d9_1_7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181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81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cfa781d9_1_1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54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TITLE_1_1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6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078150" y="0"/>
            <a:ext cx="4875300" cy="3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78150" y="398407"/>
            <a:ext cx="4875300" cy="3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432400" y="143175"/>
            <a:ext cx="6516600" cy="242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6000"/>
              <a:buFont typeface="Josefin Sans"/>
              <a:buNone/>
              <a:defRPr sz="6000" b="1">
                <a:solidFill>
                  <a:srgbClr val="00B0F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432400" y="2515875"/>
            <a:ext cx="4374000" cy="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Zilla Slab"/>
              <a:buNone/>
              <a:defRPr sz="140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7"/>
          <a:stretch/>
        </p:blipFill>
        <p:spPr>
          <a:xfrm>
            <a:off x="312450" y="4411656"/>
            <a:ext cx="795080" cy="468421"/>
          </a:xfrm>
          <a:prstGeom prst="rect">
            <a:avLst/>
          </a:prstGeom>
        </p:spPr>
      </p:pic>
      <p:pic>
        <p:nvPicPr>
          <p:cNvPr id="9" name="Grafik 8" descr="R:\02 Grundkompetenzen ab 05-2016\CODES_ATHU\13_Präsentation_Dokumente\Logos\EU_flag_RGB.jpg">
            <a:extLst>
              <a:ext uri="{FF2B5EF4-FFF2-40B4-BE49-F238E27FC236}">
                <a16:creationId xmlns:a16="http://schemas.microsoft.com/office/drawing/2014/main" id="{65769925-5E0B-4E89-AFD4-0176F3CD5FE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" y="66827"/>
            <a:ext cx="1014730" cy="79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E15B4EA-74DA-4C53-B39C-8F83C87BCCAC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09" y="66827"/>
            <a:ext cx="2099945" cy="717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4308925" y="50"/>
            <a:ext cx="4595100" cy="50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485575" y="532152"/>
            <a:ext cx="15810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sz="14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5485625" y="1121327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3"/>
          </p:nvPr>
        </p:nvSpPr>
        <p:spPr>
          <a:xfrm flipH="1">
            <a:off x="5485575" y="1580851"/>
            <a:ext cx="15810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sz="14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4"/>
          </p:nvPr>
        </p:nvSpPr>
        <p:spPr>
          <a:xfrm>
            <a:off x="5485625" y="2170028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5"/>
          </p:nvPr>
        </p:nvSpPr>
        <p:spPr>
          <a:xfrm flipH="1">
            <a:off x="5485575" y="2629550"/>
            <a:ext cx="15810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sz="14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6"/>
          </p:nvPr>
        </p:nvSpPr>
        <p:spPr>
          <a:xfrm>
            <a:off x="5485625" y="3218731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7"/>
          </p:nvPr>
        </p:nvSpPr>
        <p:spPr>
          <a:xfrm flipH="1">
            <a:off x="5485575" y="3673752"/>
            <a:ext cx="15810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sz="14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8"/>
          </p:nvPr>
        </p:nvSpPr>
        <p:spPr>
          <a:xfrm>
            <a:off x="5485625" y="4262927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308925" y="50"/>
            <a:ext cx="1009500" cy="5143500"/>
          </a:xfrm>
          <a:prstGeom prst="rect">
            <a:avLst/>
          </a:prstGeom>
          <a:solidFill>
            <a:srgbClr val="00B0F0">
              <a:alpha val="5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hasCustomPrompt="1"/>
          </p:nvPr>
        </p:nvSpPr>
        <p:spPr>
          <a:xfrm>
            <a:off x="3928216" y="453112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00B0F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9" hasCustomPrompt="1"/>
          </p:nvPr>
        </p:nvSpPr>
        <p:spPr>
          <a:xfrm>
            <a:off x="3928216" y="1510494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00B0F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3" hasCustomPrompt="1"/>
          </p:nvPr>
        </p:nvSpPr>
        <p:spPr>
          <a:xfrm>
            <a:off x="3928216" y="2554712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00B0F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4" hasCustomPrompt="1"/>
          </p:nvPr>
        </p:nvSpPr>
        <p:spPr>
          <a:xfrm>
            <a:off x="3928216" y="3598912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00B0F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">
  <p:cSld name="CUSTOM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796875" y="799650"/>
            <a:ext cx="7551600" cy="35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 flipH="1">
            <a:off x="1302950" y="1610789"/>
            <a:ext cx="16713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2"/>
          </p:nvPr>
        </p:nvSpPr>
        <p:spPr>
          <a:xfrm>
            <a:off x="1303150" y="1865388"/>
            <a:ext cx="16710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3"/>
          </p:nvPr>
        </p:nvSpPr>
        <p:spPr>
          <a:xfrm flipH="1">
            <a:off x="3736225" y="1610789"/>
            <a:ext cx="16713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4"/>
          </p:nvPr>
        </p:nvSpPr>
        <p:spPr>
          <a:xfrm>
            <a:off x="3736500" y="1865388"/>
            <a:ext cx="16710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5"/>
          </p:nvPr>
        </p:nvSpPr>
        <p:spPr>
          <a:xfrm flipH="1">
            <a:off x="1302950" y="3059664"/>
            <a:ext cx="16713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6"/>
          </p:nvPr>
        </p:nvSpPr>
        <p:spPr>
          <a:xfrm>
            <a:off x="1303150" y="3314263"/>
            <a:ext cx="16710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7"/>
          </p:nvPr>
        </p:nvSpPr>
        <p:spPr>
          <a:xfrm flipH="1">
            <a:off x="3736225" y="3059664"/>
            <a:ext cx="16713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8"/>
          </p:nvPr>
        </p:nvSpPr>
        <p:spPr>
          <a:xfrm>
            <a:off x="3736500" y="3314263"/>
            <a:ext cx="16710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ctrTitle"/>
          </p:nvPr>
        </p:nvSpPr>
        <p:spPr>
          <a:xfrm>
            <a:off x="6105025" y="1739250"/>
            <a:ext cx="21993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sz="1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CUSTOM_4_4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/>
        </p:nvSpPr>
        <p:spPr>
          <a:xfrm>
            <a:off x="0" y="1301200"/>
            <a:ext cx="80412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0" y="1301250"/>
            <a:ext cx="80412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4548074" y="2303100"/>
            <a:ext cx="2564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00B0F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00B0F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CUSTOM_7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/>
          <p:nvPr/>
        </p:nvSpPr>
        <p:spPr>
          <a:xfrm>
            <a:off x="1774500" y="1301200"/>
            <a:ext cx="55950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1774500" y="1301200"/>
            <a:ext cx="55950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1"/>
          </p:nvPr>
        </p:nvSpPr>
        <p:spPr>
          <a:xfrm flipH="1">
            <a:off x="2437659" y="3209600"/>
            <a:ext cx="42687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2"/>
          </p:nvPr>
        </p:nvSpPr>
        <p:spPr>
          <a:xfrm>
            <a:off x="2189450" y="2303050"/>
            <a:ext cx="47652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2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829825" y="36150"/>
            <a:ext cx="7474800" cy="49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6105025" y="1847250"/>
            <a:ext cx="2243400" cy="144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ctrTitle"/>
          </p:nvPr>
        </p:nvSpPr>
        <p:spPr>
          <a:xfrm>
            <a:off x="6381625" y="1739250"/>
            <a:ext cx="19230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sz="1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490900" y="2303100"/>
            <a:ext cx="548700" cy="537300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Char char="●"/>
              <a:defRPr sz="1800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9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11" Type="http://schemas.openxmlformats.org/officeDocument/2006/relationships/image" Target="../media/image29.jpeg"/><Relationship Id="rId5" Type="http://schemas.openxmlformats.org/officeDocument/2006/relationships/image" Target="../media/image23.jpg"/><Relationship Id="rId10" Type="http://schemas.openxmlformats.org/officeDocument/2006/relationships/image" Target="../media/image28.jpe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v2/?quizId=1dbf1d0a-2fa4-47c7-878d-3936448deb2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v2/?quizId=b911ae5b-50ae-43d9-9cf7-851e4517613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1148155" y="905837"/>
            <a:ext cx="4805757" cy="242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6600" dirty="0" err="1">
                <a:solidFill>
                  <a:srgbClr val="00B0F0"/>
                </a:solidFill>
              </a:rPr>
              <a:t>DigiUp</a:t>
            </a:r>
            <a:r>
              <a:rPr lang="de-AT" sz="6600" dirty="0">
                <a:solidFill>
                  <a:srgbClr val="00B0F0"/>
                </a:solidFill>
              </a:rPr>
              <a:t> 4.0</a:t>
            </a:r>
            <a:br>
              <a:rPr lang="es" sz="6600" dirty="0">
                <a:solidFill>
                  <a:srgbClr val="00B0F0"/>
                </a:solidFill>
              </a:rPr>
            </a:br>
            <a:r>
              <a:rPr lang="es" sz="5400" dirty="0"/>
              <a:t>BO-Workshop</a:t>
            </a:r>
            <a:endParaRPr sz="6600" dirty="0">
              <a:solidFill>
                <a:srgbClr val="00B0F0"/>
              </a:solidFill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1364033" y="3198287"/>
            <a:ext cx="4374000" cy="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666666"/>
                </a:solidFill>
              </a:rPr>
              <a:t>3</a:t>
            </a:r>
            <a:r>
              <a:rPr lang="de-AT" sz="2000">
                <a:solidFill>
                  <a:srgbClr val="666666"/>
                </a:solidFill>
              </a:rPr>
              <a:t>D Druck</a:t>
            </a:r>
            <a:endParaRPr sz="20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10</a:t>
            </a:fld>
            <a:endParaRPr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330" y="810362"/>
            <a:ext cx="2196330" cy="18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3287" y="900110"/>
            <a:ext cx="1992652" cy="18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73" y="900110"/>
            <a:ext cx="1800000" cy="18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677" y="2840400"/>
            <a:ext cx="2140959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4450" y="2760970"/>
            <a:ext cx="4682003" cy="22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2" y="848822"/>
            <a:ext cx="2160000" cy="12765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90" y="809191"/>
            <a:ext cx="2160000" cy="14939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68" y="875167"/>
            <a:ext cx="2160000" cy="142793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" y="3492479"/>
            <a:ext cx="2160000" cy="13014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683">
            <a:off x="1919612" y="3489535"/>
            <a:ext cx="843201" cy="13072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13" y="3069006"/>
            <a:ext cx="1743965" cy="174396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011" y="3920234"/>
            <a:ext cx="2227991" cy="94703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968" y="2894825"/>
            <a:ext cx="2160000" cy="119530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8142" y="3648221"/>
            <a:ext cx="1643054" cy="1276009"/>
          </a:xfrm>
          <a:prstGeom prst="rect">
            <a:avLst/>
          </a:prstGeom>
        </p:spPr>
      </p:pic>
      <p:sp>
        <p:nvSpPr>
          <p:cNvPr id="12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488638" y="2006304"/>
            <a:ext cx="145316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AT" sz="2000" b="1" dirty="0">
                <a:latin typeface="Josefin Sans"/>
                <a:ea typeface="Josefin Sans"/>
                <a:cs typeface="Josefin Sans"/>
                <a:sym typeface="Josefin Sans"/>
              </a:rPr>
              <a:t>Stein</a:t>
            </a:r>
            <a:endParaRPr sz="1400" dirty="0"/>
          </a:p>
        </p:txBody>
      </p:sp>
      <p:sp>
        <p:nvSpPr>
          <p:cNvPr id="17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3334510" y="2125382"/>
            <a:ext cx="145316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AT" sz="2000" b="1" dirty="0">
                <a:latin typeface="Josefin Sans"/>
                <a:ea typeface="Josefin Sans"/>
                <a:cs typeface="Josefin Sans"/>
                <a:sym typeface="Josefin Sans"/>
              </a:rPr>
              <a:t>Holz</a:t>
            </a:r>
            <a:endParaRPr sz="1400" dirty="0"/>
          </a:p>
        </p:txBody>
      </p:sp>
      <p:sp>
        <p:nvSpPr>
          <p:cNvPr id="18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6122592" y="1998481"/>
            <a:ext cx="145316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AT" sz="2000" b="1" dirty="0">
                <a:latin typeface="Josefin Sans"/>
                <a:ea typeface="Josefin Sans"/>
                <a:cs typeface="Josefin Sans"/>
                <a:sym typeface="Josefin Sans"/>
              </a:rPr>
              <a:t>Metall</a:t>
            </a:r>
            <a:endParaRPr sz="1400" dirty="0"/>
          </a:p>
        </p:txBody>
      </p:sp>
      <p:sp>
        <p:nvSpPr>
          <p:cNvPr id="19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309382" y="2959721"/>
            <a:ext cx="2031829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AT" sz="2000" b="1" dirty="0">
                <a:latin typeface="Josefin Sans"/>
                <a:ea typeface="Josefin Sans"/>
                <a:cs typeface="Josefin Sans"/>
                <a:sym typeface="Josefin Sans"/>
              </a:rPr>
              <a:t>Farbwechselnd</a:t>
            </a:r>
            <a:endParaRPr sz="1400" dirty="0"/>
          </a:p>
        </p:txBody>
      </p:sp>
      <p:sp>
        <p:nvSpPr>
          <p:cNvPr id="20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3414815" y="2759166"/>
            <a:ext cx="1453160" cy="501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AT" sz="2000" b="1" dirty="0">
                <a:latin typeface="Josefin Sans"/>
                <a:ea typeface="Josefin Sans"/>
                <a:cs typeface="Josefin Sans"/>
                <a:sym typeface="Josefin Sans"/>
              </a:rPr>
              <a:t>Papier</a:t>
            </a:r>
            <a:endParaRPr sz="1400" dirty="0"/>
          </a:p>
        </p:txBody>
      </p:sp>
      <p:sp>
        <p:nvSpPr>
          <p:cNvPr id="21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5822258" y="2601721"/>
            <a:ext cx="2066203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AT" sz="2000" b="1" dirty="0">
                <a:latin typeface="Josefin Sans"/>
                <a:ea typeface="Josefin Sans"/>
                <a:cs typeface="Josefin Sans"/>
                <a:sym typeface="Josefin Sans"/>
              </a:rPr>
              <a:t>Wasserlöslich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3832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12</a:t>
            </a:fld>
            <a:endParaRPr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1406" y="1119445"/>
            <a:ext cx="2160000" cy="182985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83" y="555679"/>
            <a:ext cx="2160000" cy="216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383" y="2618272"/>
            <a:ext cx="2160000" cy="1322346"/>
          </a:xfrm>
          <a:prstGeom prst="rect">
            <a:avLst/>
          </a:prstGeom>
        </p:spPr>
      </p:pic>
      <p:sp>
        <p:nvSpPr>
          <p:cNvPr id="9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1461515" y="3940618"/>
            <a:ext cx="2015735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AT" sz="2000" b="1" dirty="0">
                <a:latin typeface="Josefin Sans"/>
                <a:ea typeface="Josefin Sans"/>
                <a:cs typeface="Josefin Sans"/>
                <a:sym typeface="Josefin Sans"/>
              </a:rPr>
              <a:t>Stromleitend</a:t>
            </a:r>
            <a:endParaRPr sz="1400" dirty="0"/>
          </a:p>
        </p:txBody>
      </p:sp>
      <p:sp>
        <p:nvSpPr>
          <p:cNvPr id="10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5218297" y="3027050"/>
            <a:ext cx="1866217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AT" sz="2000" b="1" dirty="0">
                <a:latin typeface="Josefin Sans"/>
                <a:ea typeface="Josefin Sans"/>
                <a:cs typeface="Josefin Sans"/>
                <a:sym typeface="Josefin Sans"/>
              </a:rPr>
              <a:t>Magnetisch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9440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  <p:sp>
        <p:nvSpPr>
          <p:cNvPr id="8" name="Google Shape;164;p19"/>
          <p:cNvSpPr txBox="1">
            <a:spLocks noGrp="1"/>
          </p:cNvSpPr>
          <p:nvPr>
            <p:ph type="ctrTitle"/>
          </p:nvPr>
        </p:nvSpPr>
        <p:spPr>
          <a:xfrm>
            <a:off x="6105025" y="1739250"/>
            <a:ext cx="21993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Unübliches Material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221">
            <a:off x="98545" y="305281"/>
            <a:ext cx="2959340" cy="17756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771">
            <a:off x="239565" y="2255554"/>
            <a:ext cx="3478274" cy="195363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25" y="80935"/>
            <a:ext cx="3333569" cy="22242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439">
            <a:off x="5978118" y="153322"/>
            <a:ext cx="2954027" cy="196830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84" y="2257275"/>
            <a:ext cx="3608198" cy="203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>
          <a:xfrm>
            <a:off x="6105025" y="1739250"/>
            <a:ext cx="21993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Wiederholung!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  <p:pic>
        <p:nvPicPr>
          <p:cNvPr id="8" name="Grafik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2" y="1459903"/>
            <a:ext cx="3953233" cy="22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7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subTitle" idx="1"/>
          </p:nvPr>
        </p:nvSpPr>
        <p:spPr>
          <a:xfrm flipH="1">
            <a:off x="2437659" y="3209600"/>
            <a:ext cx="42687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/>
              <a:t>—Danit PELEG, Designerin</a:t>
            </a:r>
            <a:endParaRPr sz="1100" dirty="0"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2"/>
          </p:nvPr>
        </p:nvSpPr>
        <p:spPr>
          <a:xfrm>
            <a:off x="2189409" y="2138046"/>
            <a:ext cx="47652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“Forget shopping, soon we will be able to download our clothes.”</a:t>
            </a:r>
            <a:endParaRPr sz="3200" dirty="0"/>
          </a:p>
        </p:txBody>
      </p:sp>
      <p:sp>
        <p:nvSpPr>
          <p:cNvPr id="186" name="Google Shape;186;p21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ctrTitle"/>
          </p:nvPr>
        </p:nvSpPr>
        <p:spPr>
          <a:xfrm>
            <a:off x="527642" y="1545450"/>
            <a:ext cx="4051392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rgbClr val="666666"/>
                </a:solidFill>
              </a:rPr>
              <a:t>Anwendungen</a:t>
            </a:r>
            <a:endParaRPr sz="4400" dirty="0">
              <a:solidFill>
                <a:srgbClr val="666666"/>
              </a:solidFill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22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17</a:t>
            </a:fld>
            <a:endParaRPr/>
          </a:p>
        </p:txBody>
      </p:sp>
      <p:sp>
        <p:nvSpPr>
          <p:cNvPr id="5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1203158" y="750342"/>
            <a:ext cx="4503248" cy="1552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 sz="4400" b="1" dirty="0">
                <a:latin typeface="Josefin Sans"/>
                <a:ea typeface="Josefin Sans"/>
                <a:cs typeface="Josefin Sans"/>
                <a:sym typeface="Josefin Sans"/>
              </a:rPr>
              <a:t>Produktion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Rapid Manufacturing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Rapid </a:t>
            </a:r>
            <a:r>
              <a:rPr lang="de-AT" sz="3200" dirty="0" err="1"/>
              <a:t>Prototyping</a:t>
            </a:r>
            <a:endParaRPr lang="de-AT" sz="3200" dirty="0"/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Nahrung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Forschung</a:t>
            </a:r>
            <a:endParaRPr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63" y="3135874"/>
            <a:ext cx="4303868" cy="184349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4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  <p:sp>
        <p:nvSpPr>
          <p:cNvPr id="5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1203159" y="750342"/>
            <a:ext cx="4125112" cy="1552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 sz="4400" b="1" dirty="0">
                <a:latin typeface="Josefin Sans"/>
                <a:ea typeface="Josefin Sans"/>
                <a:cs typeface="Josefin Sans"/>
                <a:sym typeface="Josefin Sans"/>
              </a:rPr>
              <a:t>Medizin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Bio-</a:t>
            </a:r>
            <a:r>
              <a:rPr lang="de-AT" sz="3200" dirty="0" err="1"/>
              <a:t>Printing</a:t>
            </a:r>
            <a:endParaRPr lang="de-AT" sz="3200" dirty="0"/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Medikamente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Prothesen</a:t>
            </a: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2722502"/>
            <a:ext cx="3240000" cy="19915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590638"/>
            <a:ext cx="3240000" cy="216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585008"/>
            <a:ext cx="3240000" cy="21445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2729536"/>
            <a:ext cx="3240000" cy="19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19</a:t>
            </a:fld>
            <a:endParaRPr/>
          </a:p>
        </p:txBody>
      </p:sp>
      <p:sp>
        <p:nvSpPr>
          <p:cNvPr id="5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1203159" y="750342"/>
            <a:ext cx="4764504" cy="1552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 sz="4400" b="1" dirty="0">
                <a:latin typeface="Josefin Sans"/>
                <a:ea typeface="Josefin Sans"/>
                <a:cs typeface="Josefin Sans"/>
                <a:sym typeface="Josefin Sans"/>
              </a:rPr>
              <a:t>Industrie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Kleidung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Schmuck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Transportwesen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Architektur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IKT und Robotik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Raumfahrt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56" y="412927"/>
            <a:ext cx="3240000" cy="21586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56" y="2570573"/>
            <a:ext cx="3240000" cy="216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56" y="412927"/>
            <a:ext cx="3240000" cy="21515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56" y="2564543"/>
            <a:ext cx="3240000" cy="216738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56" y="405547"/>
            <a:ext cx="3240000" cy="216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56" y="2574893"/>
            <a:ext cx="3240000" cy="21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 flipH="1">
            <a:off x="5485448" y="899200"/>
            <a:ext cx="2340000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Einführung</a:t>
            </a:r>
            <a:endParaRPr sz="2000"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2"/>
          </p:nvPr>
        </p:nvSpPr>
        <p:spPr>
          <a:xfrm>
            <a:off x="5499198" y="1194495"/>
            <a:ext cx="2340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latin typeface="Zilla Slab"/>
                <a:ea typeface="Zilla Slab"/>
                <a:cs typeface="Zilla Slab"/>
                <a:sym typeface="Zilla Slab"/>
              </a:rPr>
              <a:t>Was ist das?</a:t>
            </a:r>
            <a:endParaRPr sz="1600" dirty="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3"/>
          </p:nvPr>
        </p:nvSpPr>
        <p:spPr>
          <a:xfrm flipH="1">
            <a:off x="5485448" y="1961790"/>
            <a:ext cx="1753898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Grundlagen</a:t>
            </a:r>
            <a:endParaRPr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4"/>
          </p:nvPr>
        </p:nvSpPr>
        <p:spPr>
          <a:xfrm>
            <a:off x="5485448" y="2270579"/>
            <a:ext cx="2340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latin typeface="Zilla Slab"/>
                <a:ea typeface="Zilla Slab"/>
                <a:cs typeface="Zilla Slab"/>
                <a:sym typeface="Zilla Slab"/>
              </a:rPr>
              <a:t>Wie funktioniert das?</a:t>
            </a:r>
            <a:endParaRPr sz="1600" dirty="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5"/>
          </p:nvPr>
        </p:nvSpPr>
        <p:spPr>
          <a:xfrm flipH="1">
            <a:off x="5485448" y="3000313"/>
            <a:ext cx="2207885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Anwendung</a:t>
            </a:r>
            <a:endParaRPr sz="2000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6"/>
          </p:nvPr>
        </p:nvSpPr>
        <p:spPr>
          <a:xfrm>
            <a:off x="5485448" y="3304800"/>
            <a:ext cx="2340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latin typeface="Zilla Slab"/>
                <a:ea typeface="Zilla Slab"/>
                <a:cs typeface="Zilla Slab"/>
                <a:sym typeface="Zilla Slab"/>
              </a:rPr>
              <a:t>Was mache ich damit?</a:t>
            </a:r>
            <a:endParaRPr sz="1600" dirty="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7"/>
          </p:nvPr>
        </p:nvSpPr>
        <p:spPr>
          <a:xfrm flipH="1">
            <a:off x="5485448" y="4045000"/>
            <a:ext cx="2716524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Praxis</a:t>
            </a:r>
            <a:endParaRPr sz="2000"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8"/>
          </p:nvPr>
        </p:nvSpPr>
        <p:spPr>
          <a:xfrm>
            <a:off x="5494410" y="4352625"/>
            <a:ext cx="2340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latin typeface="Zilla Slab"/>
                <a:ea typeface="Zilla Slab"/>
                <a:cs typeface="Zilla Slab"/>
                <a:sym typeface="Zilla Slab"/>
              </a:rPr>
              <a:t>Wie mache ich das?</a:t>
            </a:r>
            <a:endParaRPr sz="1600" dirty="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141898" y="639700"/>
            <a:ext cx="13437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01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 idx="9"/>
          </p:nvPr>
        </p:nvSpPr>
        <p:spPr>
          <a:xfrm>
            <a:off x="4141898" y="1697082"/>
            <a:ext cx="13437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 idx="13"/>
          </p:nvPr>
        </p:nvSpPr>
        <p:spPr>
          <a:xfrm>
            <a:off x="4141898" y="2741300"/>
            <a:ext cx="13437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title" idx="14"/>
          </p:nvPr>
        </p:nvSpPr>
        <p:spPr>
          <a:xfrm>
            <a:off x="4141898" y="3785500"/>
            <a:ext cx="13437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20</a:t>
            </a:fld>
            <a:endParaRPr/>
          </a:p>
        </p:txBody>
      </p:sp>
      <p:sp>
        <p:nvSpPr>
          <p:cNvPr id="5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1203158" y="750342"/>
            <a:ext cx="7507705" cy="1552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 sz="4400" b="1" dirty="0">
                <a:latin typeface="Josefin Sans"/>
                <a:ea typeface="Josefin Sans"/>
                <a:cs typeface="Josefin Sans"/>
                <a:sym typeface="Josefin Sans"/>
              </a:rPr>
              <a:t>Bildung, Forschung, Kultur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Unterrichtsmaterial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Kunst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Umwelt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Ersatzteile</a:t>
            </a:r>
          </a:p>
          <a:p>
            <a:pPr marL="285750" indent="-285750">
              <a:lnSpc>
                <a:spcPct val="100000"/>
              </a:lnSpc>
            </a:pPr>
            <a:r>
              <a:rPr lang="de-AT" sz="3200" dirty="0"/>
              <a:t>Unterhaltung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813" y="2840399"/>
            <a:ext cx="3240000" cy="22508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13" y="2840399"/>
            <a:ext cx="3240000" cy="22508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13" y="2840398"/>
            <a:ext cx="3240000" cy="2250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13" y="2835253"/>
            <a:ext cx="3240000" cy="22559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813" y="2834029"/>
            <a:ext cx="3240000" cy="22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ctrTitle"/>
          </p:nvPr>
        </p:nvSpPr>
        <p:spPr>
          <a:xfrm>
            <a:off x="527642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>
                <a:solidFill>
                  <a:srgbClr val="666666"/>
                </a:solidFill>
              </a:rPr>
              <a:t>Los gehts!</a:t>
            </a:r>
            <a:endParaRPr sz="5400" dirty="0">
              <a:solidFill>
                <a:srgbClr val="666666"/>
              </a:solidFill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21</a:t>
            </a:fld>
            <a:endParaRPr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23" y="135255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3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4327743" y="2303100"/>
            <a:ext cx="3537472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2000" dirty="0">
                <a:solidFill>
                  <a:srgbClr val="666666"/>
                </a:solidFill>
              </a:rPr>
              <a:t>Grundlagen des 3D Drucks kennen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2000" dirty="0">
                <a:solidFill>
                  <a:srgbClr val="666666"/>
                </a:solidFill>
              </a:rPr>
              <a:t>Einfache 3D Konstruktionen erstellen können</a:t>
            </a:r>
          </a:p>
        </p:txBody>
      </p:sp>
      <p:sp>
        <p:nvSpPr>
          <p:cNvPr id="178" name="Google Shape;178;p20"/>
          <p:cNvSpPr txBox="1">
            <a:spLocks noGrp="1"/>
          </p:cNvSpPr>
          <p:nvPr>
            <p:ph type="ctrTitle"/>
          </p:nvPr>
        </p:nvSpPr>
        <p:spPr>
          <a:xfrm>
            <a:off x="527642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rgbClr val="666666"/>
                </a:solidFill>
              </a:rPr>
              <a:t>Unsere Ziele</a:t>
            </a:r>
            <a:endParaRPr sz="4400" dirty="0">
              <a:solidFill>
                <a:srgbClr val="666666"/>
              </a:solidFill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ctrTitle"/>
          </p:nvPr>
        </p:nvSpPr>
        <p:spPr>
          <a:xfrm>
            <a:off x="527642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rgbClr val="666666"/>
                </a:solidFill>
              </a:rPr>
              <a:t>Grundlagen</a:t>
            </a:r>
            <a:endParaRPr sz="4400" dirty="0">
              <a:solidFill>
                <a:srgbClr val="666666"/>
              </a:solidFill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pic>
        <p:nvPicPr>
          <p:cNvPr id="12" name="Grafik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33" y="1459903"/>
            <a:ext cx="3953233" cy="22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ctrTitle"/>
          </p:nvPr>
        </p:nvSpPr>
        <p:spPr>
          <a:xfrm>
            <a:off x="527642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rgbClr val="666666"/>
                </a:solidFill>
              </a:rPr>
              <a:t>Funktion</a:t>
            </a:r>
            <a:endParaRPr sz="4400" dirty="0">
              <a:solidFill>
                <a:srgbClr val="666666"/>
              </a:solidFill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grpSp>
        <p:nvGrpSpPr>
          <p:cNvPr id="5" name="Gruppieren 4"/>
          <p:cNvGrpSpPr/>
          <p:nvPr/>
        </p:nvGrpSpPr>
        <p:grpSpPr>
          <a:xfrm>
            <a:off x="5584621" y="2642807"/>
            <a:ext cx="1671300" cy="1448562"/>
            <a:chOff x="5674436" y="2727859"/>
            <a:chExt cx="1671300" cy="1448562"/>
          </a:xfrm>
        </p:grpSpPr>
        <p:sp>
          <p:nvSpPr>
            <p:cNvPr id="6" name="Google Shape;160;p19"/>
            <p:cNvSpPr txBox="1">
              <a:spLocks/>
            </p:cNvSpPr>
            <p:nvPr/>
          </p:nvSpPr>
          <p:spPr>
            <a:xfrm flipH="1">
              <a:off x="5674436" y="3786721"/>
              <a:ext cx="1671300" cy="3897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de-AT" sz="1800" dirty="0"/>
                <a:t>Material</a:t>
              </a: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086" y="2727859"/>
              <a:ext cx="1080000" cy="1080000"/>
            </a:xfrm>
            <a:prstGeom prst="rect">
              <a:avLst/>
            </a:prstGeom>
          </p:spPr>
        </p:pic>
      </p:grpSp>
      <p:grpSp>
        <p:nvGrpSpPr>
          <p:cNvPr id="3" name="Gruppieren 2"/>
          <p:cNvGrpSpPr/>
          <p:nvPr/>
        </p:nvGrpSpPr>
        <p:grpSpPr>
          <a:xfrm>
            <a:off x="4367983" y="876355"/>
            <a:ext cx="1671300" cy="1770149"/>
            <a:chOff x="4367983" y="876355"/>
            <a:chExt cx="1671300" cy="1770149"/>
          </a:xfrm>
        </p:grpSpPr>
        <p:sp>
          <p:nvSpPr>
            <p:cNvPr id="7" name="Google Shape;162;p19"/>
            <p:cNvSpPr txBox="1">
              <a:spLocks/>
            </p:cNvSpPr>
            <p:nvPr/>
          </p:nvSpPr>
          <p:spPr>
            <a:xfrm flipH="1">
              <a:off x="4367983" y="2256804"/>
              <a:ext cx="1671300" cy="3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F40A8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00B0F0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9pPr>
            </a:lstStyle>
            <a:p>
              <a:pPr marL="0" indent="0" algn="ctr"/>
              <a:r>
                <a:rPr lang="de-AT" sz="1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Von der Idee zum Produkt</a:t>
              </a: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420" y="876355"/>
              <a:ext cx="1080000" cy="1080000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6626137" y="876355"/>
            <a:ext cx="1671300" cy="1766452"/>
            <a:chOff x="6801258" y="879088"/>
            <a:chExt cx="1671300" cy="1766452"/>
          </a:xfrm>
        </p:grpSpPr>
        <p:sp>
          <p:nvSpPr>
            <p:cNvPr id="8" name="Google Shape;163;p19"/>
            <p:cNvSpPr txBox="1">
              <a:spLocks/>
            </p:cNvSpPr>
            <p:nvPr/>
          </p:nvSpPr>
          <p:spPr>
            <a:xfrm flipH="1">
              <a:off x="6801258" y="2255840"/>
              <a:ext cx="1671300" cy="3897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de-AT" sz="1800" dirty="0"/>
                <a:t>Additive Fertigung</a:t>
              </a: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053" y="879088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9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>
            <a:spLocks noGrp="1"/>
          </p:cNvSpPr>
          <p:nvPr>
            <p:ph type="subTitle" idx="4294967295"/>
          </p:nvPr>
        </p:nvSpPr>
        <p:spPr>
          <a:xfrm>
            <a:off x="3424167" y="1438839"/>
            <a:ext cx="194664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2000" b="1" dirty="0">
                <a:latin typeface="Josefin Sans"/>
                <a:ea typeface="Josefin Sans"/>
                <a:cs typeface="Josefin Sans"/>
                <a:sym typeface="Josefin Sans"/>
              </a:rPr>
              <a:t>Phase 2</a:t>
            </a:r>
            <a:br>
              <a:rPr lang="es" sz="2000" dirty="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</a:br>
            <a:r>
              <a:rPr lang="es" sz="1400" dirty="0"/>
              <a:t>Zeichnen!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400" dirty="0"/>
              <a:t>(.stl Datei)</a:t>
            </a:r>
            <a:endParaRPr sz="1400" dirty="0"/>
          </a:p>
        </p:txBody>
      </p:sp>
      <p:sp>
        <p:nvSpPr>
          <p:cNvPr id="328" name="Google Shape;328;p24"/>
          <p:cNvSpPr txBox="1">
            <a:spLocks noGrp="1"/>
          </p:cNvSpPr>
          <p:nvPr>
            <p:ph type="subTitle" idx="4294967295"/>
          </p:nvPr>
        </p:nvSpPr>
        <p:spPr>
          <a:xfrm>
            <a:off x="1250601" y="1634589"/>
            <a:ext cx="1800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latin typeface="Josefin Sans"/>
                <a:ea typeface="Josefin Sans"/>
                <a:cs typeface="Josefin Sans"/>
                <a:sym typeface="Josefin Sans"/>
              </a:rPr>
              <a:t>Phase 1</a:t>
            </a:r>
            <a:br>
              <a:rPr lang="es" sz="1400" dirty="0"/>
            </a:br>
            <a:r>
              <a:rPr lang="es" sz="1400" dirty="0"/>
              <a:t>Idee!</a:t>
            </a:r>
            <a:endParaRPr sz="1400" dirty="0"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3050601" y="2836826"/>
            <a:ext cx="2031285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2000" b="1" dirty="0">
                <a:latin typeface="Josefin Sans"/>
                <a:ea typeface="Josefin Sans"/>
                <a:cs typeface="Josefin Sans"/>
                <a:sym typeface="Josefin Sans"/>
              </a:rPr>
              <a:t>Phase 3</a:t>
            </a:r>
            <a:br>
              <a:rPr lang="es" sz="2000" dirty="0"/>
            </a:br>
            <a:r>
              <a:rPr lang="es" sz="1400" dirty="0"/>
              <a:t>Umwandeln! (“Slicing”)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400" dirty="0"/>
              <a:t>(.gcode Datei)</a:t>
            </a:r>
            <a:endParaRPr sz="1400" dirty="0"/>
          </a:p>
        </p:txBody>
      </p:sp>
      <p:sp>
        <p:nvSpPr>
          <p:cNvPr id="330" name="Google Shape;330;p24"/>
          <p:cNvSpPr txBox="1">
            <a:spLocks noGrp="1"/>
          </p:cNvSpPr>
          <p:nvPr>
            <p:ph type="subTitle" idx="4294967295"/>
          </p:nvPr>
        </p:nvSpPr>
        <p:spPr>
          <a:xfrm>
            <a:off x="4886307" y="4156476"/>
            <a:ext cx="2049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latin typeface="Josefin Sans"/>
                <a:ea typeface="Josefin Sans"/>
                <a:cs typeface="Josefin Sans"/>
                <a:sym typeface="Josefin Sans"/>
              </a:rPr>
              <a:t>Phase 4</a:t>
            </a:r>
            <a:br>
              <a:rPr lang="es" sz="2400" dirty="0"/>
            </a:br>
            <a:r>
              <a:rPr lang="es" sz="1400" dirty="0"/>
              <a:t>Drucken!</a:t>
            </a:r>
            <a:endParaRPr sz="1400" dirty="0"/>
          </a:p>
        </p:txBody>
      </p:sp>
      <p:sp>
        <p:nvSpPr>
          <p:cNvPr id="331" name="Google Shape;331;p24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ctrTitle"/>
          </p:nvPr>
        </p:nvSpPr>
        <p:spPr>
          <a:xfrm>
            <a:off x="6629550" y="1739250"/>
            <a:ext cx="16752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de-AT" dirty="0"/>
              <a:t>Von der Idee zum Produkt</a:t>
            </a:r>
          </a:p>
        </p:txBody>
      </p:sp>
      <p:sp>
        <p:nvSpPr>
          <p:cNvPr id="333" name="Google Shape;333;p24"/>
          <p:cNvSpPr/>
          <p:nvPr/>
        </p:nvSpPr>
        <p:spPr>
          <a:xfrm>
            <a:off x="2660830" y="1232892"/>
            <a:ext cx="3218795" cy="2729585"/>
          </a:xfrm>
          <a:custGeom>
            <a:avLst/>
            <a:gdLst/>
            <a:ahLst/>
            <a:cxnLst/>
            <a:rect l="l" t="t" r="r" b="b"/>
            <a:pathLst>
              <a:path w="42708" h="36217" extrusionOk="0">
                <a:moveTo>
                  <a:pt x="0" y="0"/>
                </a:moveTo>
                <a:lnTo>
                  <a:pt x="0" y="101"/>
                </a:lnTo>
                <a:lnTo>
                  <a:pt x="38747" y="101"/>
                </a:lnTo>
                <a:cubicBezTo>
                  <a:pt x="40828" y="101"/>
                  <a:pt x="42607" y="1755"/>
                  <a:pt x="42607" y="3960"/>
                </a:cubicBezTo>
                <a:lnTo>
                  <a:pt x="42607" y="14186"/>
                </a:lnTo>
                <a:cubicBezTo>
                  <a:pt x="42607" y="16291"/>
                  <a:pt x="40828" y="18045"/>
                  <a:pt x="38747" y="18045"/>
                </a:cubicBezTo>
                <a:lnTo>
                  <a:pt x="3960" y="18045"/>
                </a:lnTo>
                <a:cubicBezTo>
                  <a:pt x="1780" y="18045"/>
                  <a:pt x="0" y="19825"/>
                  <a:pt x="0" y="22030"/>
                </a:cubicBezTo>
                <a:lnTo>
                  <a:pt x="0" y="32256"/>
                </a:lnTo>
                <a:cubicBezTo>
                  <a:pt x="0" y="34462"/>
                  <a:pt x="1780" y="36216"/>
                  <a:pt x="3960" y="36216"/>
                </a:cubicBezTo>
                <a:lnTo>
                  <a:pt x="42607" y="36216"/>
                </a:lnTo>
                <a:lnTo>
                  <a:pt x="42607" y="36116"/>
                </a:lnTo>
                <a:lnTo>
                  <a:pt x="3960" y="36116"/>
                </a:lnTo>
                <a:cubicBezTo>
                  <a:pt x="1880" y="36116"/>
                  <a:pt x="100" y="34336"/>
                  <a:pt x="100" y="32256"/>
                </a:cubicBezTo>
                <a:lnTo>
                  <a:pt x="100" y="22030"/>
                </a:lnTo>
                <a:cubicBezTo>
                  <a:pt x="100" y="19825"/>
                  <a:pt x="1880" y="18171"/>
                  <a:pt x="3960" y="18171"/>
                </a:cubicBezTo>
                <a:lnTo>
                  <a:pt x="38747" y="18171"/>
                </a:lnTo>
                <a:cubicBezTo>
                  <a:pt x="40928" y="18171"/>
                  <a:pt x="42707" y="16391"/>
                  <a:pt x="42707" y="14186"/>
                </a:cubicBezTo>
                <a:lnTo>
                  <a:pt x="42707" y="3960"/>
                </a:lnTo>
                <a:cubicBezTo>
                  <a:pt x="42707" y="1755"/>
                  <a:pt x="40928" y="0"/>
                  <a:pt x="38747" y="0"/>
                </a:cubicBezTo>
                <a:close/>
              </a:path>
            </a:pathLst>
          </a:custGeom>
          <a:solidFill>
            <a:srgbClr val="1D1D1B"/>
          </a:solidFill>
          <a:ln w="10650" cap="flat" cmpd="sng">
            <a:solidFill>
              <a:srgbClr val="666666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1" y="652202"/>
            <a:ext cx="1080000" cy="108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07" y="1438839"/>
            <a:ext cx="1080000" cy="108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82" y="2764100"/>
            <a:ext cx="1080000" cy="10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95" y="3181076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uiExpand="1" build="p"/>
      <p:bldP spid="328" grpId="0" build="p"/>
      <p:bldP spid="329" grpId="0" uiExpand="1" build="p"/>
      <p:bldP spid="330" grpId="0" build="p"/>
      <p:bldP spid="3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>
          <a:xfrm>
            <a:off x="6105025" y="1739250"/>
            <a:ext cx="21993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Additive Fertigung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4" y="1762739"/>
            <a:ext cx="5589528" cy="16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3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>
          <a:xfrm>
            <a:off x="6105025" y="1739250"/>
            <a:ext cx="21993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Additive Fertigung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7303" r="2256" b="8681"/>
          <a:stretch/>
        </p:blipFill>
        <p:spPr>
          <a:xfrm>
            <a:off x="886900" y="1258159"/>
            <a:ext cx="6036416" cy="275146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86900" y="2553286"/>
            <a:ext cx="5830423" cy="145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7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>
          <a:xfrm>
            <a:off x="6105025" y="1739250"/>
            <a:ext cx="21993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Material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5" y="1185840"/>
            <a:ext cx="2160000" cy="16545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50" y="1202040"/>
            <a:ext cx="2160000" cy="1638360"/>
          </a:xfrm>
          <a:prstGeom prst="rect">
            <a:avLst/>
          </a:prstGeom>
        </p:spPr>
      </p:pic>
      <p:sp>
        <p:nvSpPr>
          <p:cNvPr id="12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983152" y="2840400"/>
            <a:ext cx="3245089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" sz="2000" b="1" dirty="0">
                <a:latin typeface="Josefin Sans"/>
                <a:ea typeface="Josefin Sans"/>
                <a:cs typeface="Josefin Sans"/>
                <a:sym typeface="Josefin Sans"/>
              </a:rPr>
              <a:t>PLA</a:t>
            </a:r>
          </a:p>
          <a:p>
            <a:pPr marL="285750" indent="-285750">
              <a:lnSpc>
                <a:spcPct val="100000"/>
              </a:lnSpc>
            </a:pPr>
            <a:r>
              <a:rPr lang="de-AT" sz="1400" dirty="0"/>
              <a:t>aus natürlichen Rohstoffen </a:t>
            </a:r>
            <a:br>
              <a:rPr lang="de-AT" sz="1400" dirty="0"/>
            </a:br>
            <a:r>
              <a:rPr lang="de-AT" sz="1400" dirty="0"/>
              <a:t>(z.B. Maisstärke) </a:t>
            </a:r>
          </a:p>
          <a:p>
            <a:pPr marL="285750" indent="-285750">
              <a:lnSpc>
                <a:spcPct val="100000"/>
              </a:lnSpc>
            </a:pPr>
            <a:r>
              <a:rPr lang="de-AT" sz="1400" dirty="0"/>
              <a:t>Biologisch abbaubar</a:t>
            </a:r>
          </a:p>
          <a:p>
            <a:pPr marL="285750" indent="-285750">
              <a:lnSpc>
                <a:spcPct val="100000"/>
              </a:lnSpc>
            </a:pPr>
            <a:r>
              <a:rPr lang="de-AT" sz="1400" dirty="0"/>
              <a:t>Leichter zu verarbeiten</a:t>
            </a:r>
            <a:endParaRPr sz="1400" dirty="0"/>
          </a:p>
        </p:txBody>
      </p:sp>
      <p:sp>
        <p:nvSpPr>
          <p:cNvPr id="13" name="Google Shape;329;p24"/>
          <p:cNvSpPr txBox="1">
            <a:spLocks noGrp="1"/>
          </p:cNvSpPr>
          <p:nvPr>
            <p:ph type="subTitle" idx="4294967295"/>
          </p:nvPr>
        </p:nvSpPr>
        <p:spPr>
          <a:xfrm>
            <a:off x="4191505" y="2930725"/>
            <a:ext cx="3245089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" sz="2000" b="1" dirty="0">
                <a:latin typeface="Josefin Sans"/>
                <a:ea typeface="Josefin Sans"/>
                <a:cs typeface="Josefin Sans"/>
                <a:sym typeface="Josefin Sans"/>
              </a:rPr>
              <a:t>ABS</a:t>
            </a:r>
            <a:endParaRPr lang="es" sz="2000" dirty="0">
              <a:cs typeface="Josefin Sans"/>
            </a:endParaRPr>
          </a:p>
          <a:p>
            <a:pPr marL="285750" indent="-285750">
              <a:lnSpc>
                <a:spcPct val="100000"/>
              </a:lnSpc>
            </a:pPr>
            <a:r>
              <a:rPr lang="de-AT" sz="1400" dirty="0"/>
              <a:t>auf </a:t>
            </a:r>
            <a:r>
              <a:rPr lang="de-AT" sz="1400" dirty="0" err="1"/>
              <a:t>Ölbasis</a:t>
            </a:r>
            <a:r>
              <a:rPr lang="de-AT" sz="1400" dirty="0"/>
              <a:t> hergestellt</a:t>
            </a:r>
          </a:p>
          <a:p>
            <a:pPr marL="285750" indent="-285750">
              <a:lnSpc>
                <a:spcPct val="100000"/>
              </a:lnSpc>
            </a:pPr>
            <a:r>
              <a:rPr lang="de-AT" sz="1400" dirty="0"/>
              <a:t>Biologisch </a:t>
            </a:r>
            <a:r>
              <a:rPr lang="de-AT" sz="1400" b="1" dirty="0"/>
              <a:t>NICHT</a:t>
            </a:r>
            <a:r>
              <a:rPr lang="de-AT" sz="1400" dirty="0"/>
              <a:t> abbaubar</a:t>
            </a:r>
          </a:p>
          <a:p>
            <a:pPr marL="285750" indent="-285750">
              <a:lnSpc>
                <a:spcPct val="100000"/>
              </a:lnSpc>
            </a:pPr>
            <a:r>
              <a:rPr lang="de-AT" sz="1400" dirty="0"/>
              <a:t>Bessere Materialeigenschaften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de-AT" sz="1400" dirty="0"/>
              <a:t>	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8377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uiExpand="1" build="p"/>
    </p:bldLst>
  </p:timing>
</p:sld>
</file>

<file path=ppt/theme/theme1.xml><?xml version="1.0" encoding="utf-8"?>
<a:theme xmlns:a="http://schemas.openxmlformats.org/drawingml/2006/main" name="Weekly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Bildschirmpräsentation (16:9)</PresentationFormat>
  <Paragraphs>97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Zilla Slab</vt:lpstr>
      <vt:lpstr>Josefin Slab</vt:lpstr>
      <vt:lpstr>Zilla Slab Light</vt:lpstr>
      <vt:lpstr>Arial</vt:lpstr>
      <vt:lpstr>Barlow Semi Condensed Medium</vt:lpstr>
      <vt:lpstr>Josefin Sans</vt:lpstr>
      <vt:lpstr>Weekly Meeting by SlidesGo</vt:lpstr>
      <vt:lpstr>DigiUp 4.0 BO-Workshop</vt:lpstr>
      <vt:lpstr>01</vt:lpstr>
      <vt:lpstr>Unsere Ziele</vt:lpstr>
      <vt:lpstr>Grundlagen</vt:lpstr>
      <vt:lpstr>Funktion</vt:lpstr>
      <vt:lpstr>Von der Idee zum Produkt</vt:lpstr>
      <vt:lpstr>Additive Fertigung</vt:lpstr>
      <vt:lpstr>Additive Fertigung</vt:lpstr>
      <vt:lpstr>Material</vt:lpstr>
      <vt:lpstr>PowerPoint-Präsentation</vt:lpstr>
      <vt:lpstr>PowerPoint-Präsentation</vt:lpstr>
      <vt:lpstr>PowerPoint-Präsentation</vt:lpstr>
      <vt:lpstr>Unübliches Material</vt:lpstr>
      <vt:lpstr>Wiederholung!</vt:lpstr>
      <vt:lpstr>PowerPoint-Präsentation</vt:lpstr>
      <vt:lpstr>Anwendungen</vt:lpstr>
      <vt:lpstr>PowerPoint-Präsentation</vt:lpstr>
      <vt:lpstr>PowerPoint-Präsentation</vt:lpstr>
      <vt:lpstr>PowerPoint-Präsentation</vt:lpstr>
      <vt:lpstr>PowerPoint-Präsentation</vt:lpstr>
      <vt:lpstr>Los gehts!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3D Druck</dc:title>
  <cp:lastModifiedBy>Tim MAIER</cp:lastModifiedBy>
  <cp:revision>74</cp:revision>
  <dcterms:modified xsi:type="dcterms:W3CDTF">2021-09-07T06:33:12Z</dcterms:modified>
</cp:coreProperties>
</file>