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360" r:id="rId3"/>
    <p:sldId id="372" r:id="rId4"/>
    <p:sldId id="373" r:id="rId5"/>
    <p:sldId id="376" r:id="rId6"/>
    <p:sldId id="374" r:id="rId7"/>
    <p:sldId id="375" r:id="rId8"/>
    <p:sldId id="377" r:id="rId9"/>
    <p:sldId id="379" r:id="rId10"/>
    <p:sldId id="378" r:id="rId11"/>
    <p:sldId id="380" r:id="rId12"/>
  </p:sldIdLst>
  <p:sldSz cx="12190413" cy="6858000"/>
  <p:notesSz cx="9918700" cy="6794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99"/>
    <a:srgbClr val="003399"/>
    <a:srgbClr val="FF99CC"/>
    <a:srgbClr val="FFFF99"/>
    <a:srgbClr val="66FFFF"/>
    <a:srgbClr val="FFFFFF"/>
    <a:srgbClr val="A1B0E7"/>
    <a:srgbClr val="A0AFE6"/>
    <a:srgbClr val="003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4" autoAdjust="0"/>
    <p:restoredTop sz="97226" autoAdjust="0"/>
  </p:normalViewPr>
  <p:slideViewPr>
    <p:cSldViewPr showGuides="1">
      <p:cViewPr varScale="1">
        <p:scale>
          <a:sx n="107" d="100"/>
          <a:sy n="107" d="100"/>
        </p:scale>
        <p:origin x="11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2112" y="84"/>
      </p:cViewPr>
      <p:guideLst>
        <p:guide orient="horz" pos="2140"/>
        <p:guide pos="3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8307" y="0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66E52047-862D-44EE-B66A-D02AFD1FA422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6453597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8307" y="6453597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DBFDA684-9D86-4713-A7C1-6E3690CD2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935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8307" y="0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B19D6411-8D9E-413B-9D57-8DD405FE2458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1870" y="3227389"/>
            <a:ext cx="7934960" cy="3057525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6453597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8307" y="6453597"/>
            <a:ext cx="4298103" cy="33972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1D235AE0-A5D4-44AD-831D-00E1671BEC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783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5AE0-A5D4-44AD-831D-00E1671BEC7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6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521" y="2248273"/>
            <a:ext cx="10971372" cy="24048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1">
                <a:solidFill>
                  <a:srgbClr val="003399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5B9-3103-416B-8C93-8399F3913B5B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C097-A8B3-473B-AC09-D0F4BC3E6217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0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D2D-DF0A-4F6F-B75E-6AC7BC41A5D2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09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78C8-A974-4910-A7C3-BBAF4A9553A5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4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8BF4-94A3-4913-97D6-801D7D6F1098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1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214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659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6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624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591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4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Ü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0D0-C0E6-4892-8973-2B3BC3934AFF}" type="datetime1">
              <a:rPr lang="de-DE" smtClean="0"/>
              <a:t>19.10.2021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6971" y="404813"/>
            <a:ext cx="8856587" cy="57626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3400" b="0">
                <a:solidFill>
                  <a:srgbClr val="003399"/>
                </a:solidFill>
                <a:latin typeface="+mj-lt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478582" y="981075"/>
            <a:ext cx="8064896" cy="0"/>
          </a:xfrm>
          <a:prstGeom prst="line">
            <a:avLst/>
          </a:prstGeom>
          <a:ln w="12700">
            <a:solidFill>
              <a:srgbClr val="A1B0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609522" y="1628800"/>
            <a:ext cx="10971372" cy="4392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276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4426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23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98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450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261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013-953B-4387-83A0-3B8476CD4051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B64A-B049-4E6D-B22F-A0EEE6835587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7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BA65-EEF4-438F-8C55-D99349A7CE29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80F-3159-46F3-AC77-33D3ED873C3C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1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5870-EA4D-48F8-ADC3-D3AA2BE090EB}" type="datetime1">
              <a:rPr lang="de-DE" smtClean="0"/>
              <a:t>19.10.2021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7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68BB-6BA2-42E5-93A5-D892A138CD11}" type="datetime1">
              <a:rPr lang="de-DE" smtClean="0"/>
              <a:t>19.10.2021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2A8D-AA0E-4072-9807-9AA68EE1B832}" type="datetime1">
              <a:rPr lang="de-DE" smtClean="0"/>
              <a:t>19.10.2021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47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D1AE-6E9B-4C62-81D0-3877F9B7CB04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0959-1BFD-48C7-A242-BF618712DD2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708" y="291545"/>
            <a:ext cx="2348376" cy="8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4F29-4709-4430-83DE-A1B22C3F43D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F4ED-D211-41B6-82D9-0F903B3CE0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7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2106495" y="1412776"/>
            <a:ext cx="7977422" cy="5688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9600" b="1" dirty="0" err="1"/>
              <a:t>DigiUp</a:t>
            </a:r>
            <a:r>
              <a:rPr lang="en-US" sz="9600" b="1" dirty="0"/>
              <a:t> 4.0</a:t>
            </a:r>
            <a:endParaRPr lang="en-US" sz="48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4800" b="1" dirty="0" err="1"/>
              <a:t>ToT</a:t>
            </a:r>
            <a:r>
              <a:rPr lang="en-US" sz="4800" b="1" dirty="0"/>
              <a:t> – Workshop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4800" b="1" dirty="0"/>
              <a:t>Virtual Reality</a:t>
            </a:r>
            <a:endParaRPr lang="en-US" sz="48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 marL="0" indent="0">
              <a:spcBef>
                <a:spcPts val="0"/>
              </a:spcBef>
              <a:buNone/>
            </a:pPr>
            <a:br>
              <a:rPr lang="en-US" sz="4400" b="1" dirty="0"/>
            </a:br>
            <a:endParaRPr lang="de-AT" sz="4400" b="1" dirty="0"/>
          </a:p>
        </p:txBody>
      </p:sp>
      <p:pic>
        <p:nvPicPr>
          <p:cNvPr id="7" name="Grafik 6" descr="R:\02 Grundkompetenzen ab 05-2016\CODES_ATHU\13_Präsentation_Dokumente\Logos\EU_flag_RGB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198" y="5625244"/>
            <a:ext cx="1014730" cy="79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03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Anwendungen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5184575"/>
          </a:xfrm>
        </p:spPr>
        <p:txBody>
          <a:bodyPr numCol="2"/>
          <a:lstStyle/>
          <a:p>
            <a:r>
              <a:rPr lang="de-AT" sz="4000" b="1" dirty="0"/>
              <a:t>Interesse wecken!</a:t>
            </a:r>
          </a:p>
          <a:p>
            <a:r>
              <a:rPr lang="de-AT" sz="4000" b="1" dirty="0"/>
              <a:t>Unterricht</a:t>
            </a:r>
          </a:p>
          <a:p>
            <a:pPr lvl="1"/>
            <a:r>
              <a:rPr lang="de-AT" sz="3600" b="1" dirty="0"/>
              <a:t>Geographie</a:t>
            </a:r>
          </a:p>
          <a:p>
            <a:pPr lvl="1"/>
            <a:r>
              <a:rPr lang="de-AT" sz="3600" b="1" dirty="0"/>
              <a:t>Geschichte</a:t>
            </a:r>
          </a:p>
          <a:p>
            <a:pPr lvl="1"/>
            <a:r>
              <a:rPr lang="de-AT" sz="3600" b="1" dirty="0"/>
              <a:t>Biologie</a:t>
            </a:r>
          </a:p>
          <a:p>
            <a:pPr lvl="1"/>
            <a:r>
              <a:rPr lang="de-AT" sz="3600" b="1" dirty="0"/>
              <a:t>Konstruktion</a:t>
            </a:r>
          </a:p>
          <a:p>
            <a:pPr lvl="1"/>
            <a:endParaRPr lang="de-AT" sz="3600" b="1" dirty="0"/>
          </a:p>
          <a:p>
            <a:pPr lvl="1"/>
            <a:endParaRPr lang="de-AT" sz="3600" b="1" dirty="0"/>
          </a:p>
          <a:p>
            <a:pPr lvl="1"/>
            <a:endParaRPr lang="de-AT" sz="3600" b="1" dirty="0"/>
          </a:p>
          <a:p>
            <a:pPr lvl="1"/>
            <a:r>
              <a:rPr lang="de-AT" sz="3600" b="1" dirty="0"/>
              <a:t>Sport</a:t>
            </a:r>
          </a:p>
          <a:p>
            <a:pPr lvl="1"/>
            <a:r>
              <a:rPr lang="de-AT" sz="3600" b="1" dirty="0"/>
              <a:t>Räumliches Vorstellungsvermögen</a:t>
            </a:r>
          </a:p>
          <a:p>
            <a:pPr lvl="1"/>
            <a:r>
              <a:rPr lang="de-AT" sz="3600" b="1" dirty="0"/>
              <a:t>Logisches Denken</a:t>
            </a:r>
          </a:p>
        </p:txBody>
      </p:sp>
    </p:spTree>
    <p:extLst>
      <p:ext uri="{BB962C8B-B14F-4D97-AF65-F5344CB8AC3E}">
        <p14:creationId xmlns:p14="http://schemas.microsoft.com/office/powerpoint/2010/main" val="11925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 </a:t>
            </a:r>
            <a:r>
              <a:rPr lang="de-AT" sz="4800" dirty="0" err="1"/>
              <a:t>vs</a:t>
            </a:r>
            <a:r>
              <a:rPr lang="de-AT" sz="4800" dirty="0"/>
              <a:t> VR „light“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3564395"/>
          </a:xfrm>
        </p:spPr>
        <p:txBody>
          <a:bodyPr/>
          <a:lstStyle/>
          <a:p>
            <a:r>
              <a:rPr lang="de-AT" sz="3600" b="1" dirty="0"/>
              <a:t>VR Light</a:t>
            </a:r>
          </a:p>
          <a:p>
            <a:pPr lvl="1"/>
            <a:r>
              <a:rPr lang="de-AT" sz="3200" b="1" dirty="0"/>
              <a:t>z.B. 360° Videos</a:t>
            </a:r>
          </a:p>
          <a:p>
            <a:pPr lvl="1"/>
            <a:r>
              <a:rPr lang="de-AT" sz="3200" b="1" dirty="0"/>
              <a:t>Zuseher*in</a:t>
            </a:r>
          </a:p>
          <a:p>
            <a:r>
              <a:rPr lang="de-AT" sz="3600" b="1" dirty="0"/>
              <a:t>Echtes VR</a:t>
            </a:r>
          </a:p>
          <a:p>
            <a:pPr lvl="1"/>
            <a:r>
              <a:rPr lang="de-AT" sz="3200" b="1" dirty="0"/>
              <a:t>Interaktive Erlebnisse/Apps</a:t>
            </a:r>
          </a:p>
          <a:p>
            <a:pPr lvl="1"/>
            <a:r>
              <a:rPr lang="de-AT" sz="3200" b="1" dirty="0"/>
              <a:t>Aktive*r Teilnehmer*in</a:t>
            </a:r>
          </a:p>
        </p:txBody>
      </p:sp>
    </p:spTree>
    <p:extLst>
      <p:ext uri="{BB962C8B-B14F-4D97-AF65-F5344CB8AC3E}">
        <p14:creationId xmlns:p14="http://schemas.microsoft.com/office/powerpoint/2010/main" val="35484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VR „light“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3564395"/>
          </a:xfrm>
        </p:spPr>
        <p:txBody>
          <a:bodyPr/>
          <a:lstStyle/>
          <a:p>
            <a:r>
              <a:rPr lang="de-AT" b="1" dirty="0"/>
              <a:t>Hauptmedium: Smartphone</a:t>
            </a:r>
          </a:p>
          <a:p>
            <a:pPr lvl="1"/>
            <a:r>
              <a:rPr lang="de-AT" b="1" dirty="0"/>
              <a:t>Websites oder Dienste werden auf dem Smartphone geöffnet</a:t>
            </a:r>
          </a:p>
          <a:p>
            <a:pPr lvl="1"/>
            <a:r>
              <a:rPr lang="de-AT" b="1" dirty="0"/>
              <a:t>Smartphone wird in die Brille eingelegt</a:t>
            </a:r>
          </a:p>
          <a:p>
            <a:pPr lvl="1"/>
            <a:endParaRPr lang="de-AT" b="1" dirty="0"/>
          </a:p>
          <a:p>
            <a:r>
              <a:rPr lang="de-AT" b="1" dirty="0"/>
              <a:t>Vorteile</a:t>
            </a:r>
          </a:p>
          <a:p>
            <a:pPr lvl="1"/>
            <a:r>
              <a:rPr lang="de-AT" b="1" dirty="0"/>
              <a:t>Kostengünstig</a:t>
            </a:r>
          </a:p>
          <a:p>
            <a:pPr lvl="1"/>
            <a:r>
              <a:rPr lang="de-AT" b="1" dirty="0"/>
              <a:t>Einfach zu verwenden</a:t>
            </a:r>
          </a:p>
          <a:p>
            <a:r>
              <a:rPr lang="de-AT" b="1" dirty="0"/>
              <a:t>Nachteile</a:t>
            </a:r>
          </a:p>
          <a:p>
            <a:pPr lvl="1"/>
            <a:r>
              <a:rPr lang="de-AT" b="1" dirty="0"/>
              <a:t>Vom Smartphone abhängig (technische Spezifikationen, Größe, etc.)</a:t>
            </a:r>
          </a:p>
          <a:p>
            <a:pPr lvl="1"/>
            <a:r>
              <a:rPr lang="de-AT" b="1" dirty="0"/>
              <a:t>Reine Zuschauer*innen Rolle</a:t>
            </a:r>
          </a:p>
        </p:txBody>
      </p:sp>
    </p:spTree>
    <p:extLst>
      <p:ext uri="{BB962C8B-B14F-4D97-AF65-F5344CB8AC3E}">
        <p14:creationId xmlns:p14="http://schemas.microsoft.com/office/powerpoint/2010/main" val="15613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VR „light“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3564395"/>
          </a:xfrm>
        </p:spPr>
        <p:txBody>
          <a:bodyPr/>
          <a:lstStyle/>
          <a:p>
            <a:r>
              <a:rPr lang="de-AT" b="1" dirty="0"/>
              <a:t>Vorgang der Einrichtung/Einstellung</a:t>
            </a:r>
          </a:p>
          <a:p>
            <a:pPr lvl="1"/>
            <a:r>
              <a:rPr lang="de-AT" b="1" dirty="0"/>
              <a:t>Keine Einrichtung notwendig</a:t>
            </a:r>
          </a:p>
        </p:txBody>
      </p:sp>
      <p:pic>
        <p:nvPicPr>
          <p:cNvPr id="1026" name="Picture 2" descr="https://m.media-amazon.com/images/I/71B9NUnAnpL._AC_SL1500_.jpg">
            <a:extLst>
              <a:ext uri="{FF2B5EF4-FFF2-40B4-BE49-F238E27FC236}">
                <a16:creationId xmlns:a16="http://schemas.microsoft.com/office/drawing/2014/main" id="{7B69069E-9544-41BE-A91B-4A76A884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937" y="1936791"/>
            <a:ext cx="4615051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3564395"/>
          </a:xfrm>
        </p:spPr>
        <p:txBody>
          <a:bodyPr/>
          <a:lstStyle/>
          <a:p>
            <a:r>
              <a:rPr lang="de-AT" b="1" dirty="0"/>
              <a:t>Hauptmedium: Brille selbst oder PC</a:t>
            </a:r>
          </a:p>
          <a:p>
            <a:pPr lvl="1"/>
            <a:r>
              <a:rPr lang="de-AT" b="1" dirty="0"/>
              <a:t>Websites oder Dienste werden entweder am PC oder direkt auf dem Gerät ausgeführt</a:t>
            </a:r>
          </a:p>
          <a:p>
            <a:pPr lvl="1"/>
            <a:r>
              <a:rPr lang="de-AT" b="1" dirty="0"/>
              <a:t>Steuerung mittels Controller oder Händen</a:t>
            </a:r>
          </a:p>
          <a:p>
            <a:pPr lvl="1"/>
            <a:endParaRPr lang="de-AT" b="1" dirty="0"/>
          </a:p>
          <a:p>
            <a:r>
              <a:rPr lang="de-AT" b="1" dirty="0"/>
              <a:t>Vorteile</a:t>
            </a:r>
          </a:p>
          <a:p>
            <a:pPr lvl="1"/>
            <a:r>
              <a:rPr lang="de-AT" b="1" dirty="0"/>
              <a:t>Viel mehr Möglichkeiten</a:t>
            </a:r>
          </a:p>
          <a:p>
            <a:pPr lvl="1"/>
            <a:r>
              <a:rPr lang="de-AT" b="1" dirty="0"/>
              <a:t>Echtes „Eintauchen“</a:t>
            </a:r>
          </a:p>
          <a:p>
            <a:r>
              <a:rPr lang="de-AT" b="1" dirty="0"/>
              <a:t>Nachteile</a:t>
            </a:r>
          </a:p>
          <a:p>
            <a:pPr lvl="1"/>
            <a:r>
              <a:rPr lang="de-AT" b="1" dirty="0"/>
              <a:t>Teuer</a:t>
            </a:r>
          </a:p>
        </p:txBody>
      </p:sp>
    </p:spTree>
    <p:extLst>
      <p:ext uri="{BB962C8B-B14F-4D97-AF65-F5344CB8AC3E}">
        <p14:creationId xmlns:p14="http://schemas.microsoft.com/office/powerpoint/2010/main" val="9315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 – Oculus Quest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3564395"/>
          </a:xfrm>
        </p:spPr>
        <p:txBody>
          <a:bodyPr/>
          <a:lstStyle/>
          <a:p>
            <a:r>
              <a:rPr lang="de-AT" b="1" dirty="0"/>
              <a:t>Vorgang der Einrichtung/Einstellung</a:t>
            </a:r>
          </a:p>
          <a:p>
            <a:pPr lvl="1"/>
            <a:r>
              <a:rPr lang="de-AT" dirty="0"/>
              <a:t>ACHTUNG: Facebook Konto benötigt!</a:t>
            </a:r>
          </a:p>
          <a:p>
            <a:pPr lvl="1"/>
            <a:r>
              <a:rPr lang="de-AT" dirty="0"/>
              <a:t>Bei der erstmaligen Einrichtung werden Updates gemacht</a:t>
            </a:r>
          </a:p>
          <a:p>
            <a:pPr lvl="1"/>
            <a:r>
              <a:rPr lang="de-AT" dirty="0"/>
              <a:t>Im Normalfall wird für die Einrichtung ein Smartphone inkl. App benötigt</a:t>
            </a:r>
          </a:p>
          <a:p>
            <a:pPr lvl="1"/>
            <a:r>
              <a:rPr lang="de-AT" dirty="0"/>
              <a:t>Schritt für Schritt Anleitung am Bildschirm der Brille</a:t>
            </a:r>
          </a:p>
        </p:txBody>
      </p:sp>
    </p:spTree>
    <p:extLst>
      <p:ext uri="{BB962C8B-B14F-4D97-AF65-F5344CB8AC3E}">
        <p14:creationId xmlns:p14="http://schemas.microsoft.com/office/powerpoint/2010/main" val="4991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 – Oculus Quest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612067"/>
          </a:xfrm>
        </p:spPr>
        <p:txBody>
          <a:bodyPr/>
          <a:lstStyle/>
          <a:p>
            <a:r>
              <a:rPr lang="de-AT" b="1" dirty="0"/>
              <a:t>Steuerung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8BB07E-DF67-4B56-9CF4-7B0B22FBF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378" y="2058108"/>
            <a:ext cx="785827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 – Oculus Quest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04830" y="1448781"/>
            <a:ext cx="10971372" cy="612067"/>
          </a:xfrm>
        </p:spPr>
        <p:txBody>
          <a:bodyPr/>
          <a:lstStyle/>
          <a:p>
            <a:r>
              <a:rPr lang="de-AT" b="1" dirty="0"/>
              <a:t>Steuerung</a:t>
            </a:r>
          </a:p>
          <a:p>
            <a:pPr lvl="1"/>
            <a:r>
              <a:rPr lang="de-AT" b="1" dirty="0"/>
              <a:t>Oculus Taste: </a:t>
            </a:r>
            <a:r>
              <a:rPr lang="de-AT" dirty="0"/>
              <a:t>Menü</a:t>
            </a:r>
          </a:p>
          <a:p>
            <a:pPr lvl="1"/>
            <a:r>
              <a:rPr lang="de-AT" b="1" dirty="0"/>
              <a:t>Auswahl: </a:t>
            </a:r>
            <a:r>
              <a:rPr lang="de-AT" dirty="0"/>
              <a:t>„Strahl“ ausrichten – mit hinterem Trigger bestätigen</a:t>
            </a:r>
          </a:p>
          <a:p>
            <a:pPr lvl="1"/>
            <a:r>
              <a:rPr lang="de-AT" b="1" dirty="0"/>
              <a:t>Optional: </a:t>
            </a:r>
            <a:r>
              <a:rPr lang="de-AT" dirty="0"/>
              <a:t>Wenn Handsteuerung aktiv – Daumen und Zeigefinger zusammenkneifen</a:t>
            </a:r>
          </a:p>
        </p:txBody>
      </p:sp>
    </p:spTree>
    <p:extLst>
      <p:ext uri="{BB962C8B-B14F-4D97-AF65-F5344CB8AC3E}">
        <p14:creationId xmlns:p14="http://schemas.microsoft.com/office/powerpoint/2010/main" val="1163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0959-1BFD-48C7-A242-BF618712DD2E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574" y="124058"/>
            <a:ext cx="8856587" cy="1465458"/>
          </a:xfrm>
        </p:spPr>
        <p:txBody>
          <a:bodyPr/>
          <a:lstStyle/>
          <a:p>
            <a:r>
              <a:rPr lang="de-AT" sz="4800" dirty="0"/>
              <a:t>Echtes VR – Oculus Quest 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C938EF-F8CF-4905-87A2-DE0456284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65954" y="2230061"/>
            <a:ext cx="5535267" cy="34923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9FA071-AB2B-46F2-BC52-65326550C4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3917" y="2161749"/>
            <a:ext cx="5546604" cy="36403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ED4786-863F-4254-8079-627D2E0AA3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549188" y="2049442"/>
            <a:ext cx="5546604" cy="38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24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514350" indent="-514350">
          <a:buFont typeface="+mj-lt"/>
          <a:buAutoNum type="arabicPeriod"/>
          <a:defRPr sz="3400" b="1" dirty="0" smtClean="0">
            <a:latin typeface="+mj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Benutzerdefiniert</PresentationFormat>
  <Paragraphs>73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SSR-WIEN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GUTMAYER Arnold</dc:creator>
  <cp:lastModifiedBy>Tim MAIER</cp:lastModifiedBy>
  <cp:revision>554</cp:revision>
  <cp:lastPrinted>2017-04-24T15:24:27Z</cp:lastPrinted>
  <dcterms:created xsi:type="dcterms:W3CDTF">2016-06-07T13:07:16Z</dcterms:created>
  <dcterms:modified xsi:type="dcterms:W3CDTF">2021-10-19T08:54:54Z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